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8" r:id="rId2"/>
    <p:sldId id="282" r:id="rId3"/>
    <p:sldId id="256" r:id="rId4"/>
    <p:sldId id="257" r:id="rId5"/>
    <p:sldId id="259" r:id="rId6"/>
    <p:sldId id="260" r:id="rId7"/>
    <p:sldId id="262" r:id="rId8"/>
    <p:sldId id="261" r:id="rId9"/>
    <p:sldId id="265" r:id="rId10"/>
    <p:sldId id="266" r:id="rId11"/>
    <p:sldId id="264" r:id="rId12"/>
    <p:sldId id="270" r:id="rId13"/>
    <p:sldId id="272" r:id="rId14"/>
    <p:sldId id="269" r:id="rId15"/>
    <p:sldId id="268" r:id="rId16"/>
    <p:sldId id="267" r:id="rId17"/>
    <p:sldId id="263" r:id="rId18"/>
    <p:sldId id="277" r:id="rId19"/>
    <p:sldId id="278" r:id="rId20"/>
    <p:sldId id="279" r:id="rId21"/>
    <p:sldId id="280" r:id="rId22"/>
    <p:sldId id="281" r:id="rId23"/>
    <p:sldId id="276" r:id="rId24"/>
    <p:sldId id="274" r:id="rId25"/>
    <p:sldId id="273"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38A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BC5B0AD-C321-4BB9-8A61-BD69947DD19C}" type="datetimeFigureOut">
              <a:rPr lang="en-US"/>
              <a:pPr>
                <a:defRPr/>
              </a:pPr>
              <a:t>5/21/2012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1D6757-24DF-4047-92EF-4041C4ED2DA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1E530B3-B7F1-4F6E-BEA1-4AC6FB78350B}" type="datetimeFigureOut">
              <a:rPr lang="en-US"/>
              <a:pPr>
                <a:defRPr/>
              </a:pPr>
              <a:t>5/21/2012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4EA259-51D0-4907-80E7-018CD6883D4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DF0B0E7-B7F6-4F9C-AE27-9A6BDA66AB40}" type="datetimeFigureOut">
              <a:rPr lang="en-US"/>
              <a:pPr>
                <a:defRPr/>
              </a:pPr>
              <a:t>5/21/2012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BFB036-B02D-42DA-8BEC-726130B8E6F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78560DC-6F4B-4387-A534-5C7D8510E741}" type="datetimeFigureOut">
              <a:rPr lang="en-US"/>
              <a:pPr>
                <a:defRPr/>
              </a:pPr>
              <a:t>5/21/2012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C93ABC-F4FD-46FD-A94A-D9EF45568A1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0E706FB-7D12-4049-8F68-30496B5C5850}" type="datetimeFigureOut">
              <a:rPr lang="en-US"/>
              <a:pPr>
                <a:defRPr/>
              </a:pPr>
              <a:t>5/21/2012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299771B-31D5-49E1-8CF6-FDA72CF548F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98EF10D-A7B7-4D5E-BD66-840C9AE47B38}" type="datetimeFigureOut">
              <a:rPr lang="en-US"/>
              <a:pPr>
                <a:defRPr/>
              </a:pPr>
              <a:t>5/21/2012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CAAE86B-2815-46F5-A1EF-D681CBD2CF7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E3D04E-BB34-42BF-940D-B852627D7B25}" type="datetimeFigureOut">
              <a:rPr lang="en-US"/>
              <a:pPr>
                <a:defRPr/>
              </a:pPr>
              <a:t>5/21/2012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C224DCE-E3F2-41D0-8CAC-2F69B2C637F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4BA836-7BA8-4BEC-A228-4A532BAA2A8F}" type="datetimeFigureOut">
              <a:rPr lang="en-US"/>
              <a:pPr>
                <a:defRPr/>
              </a:pPr>
              <a:t>5/21/2012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7E89CD-FDA6-4A96-8266-C4605C1234E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1145E1-49C1-4C48-9E9F-9CB8B0211FA6}" type="datetimeFigureOut">
              <a:rPr lang="en-US"/>
              <a:pPr>
                <a:defRPr/>
              </a:pPr>
              <a:t>5/21/2012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B8279D5-23AC-4A0C-8032-4041D54C0B3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5F47A7B-A7DC-45B1-99C7-8C4B5322E0A2}" type="datetimeFigureOut">
              <a:rPr lang="en-US"/>
              <a:pPr>
                <a:defRPr/>
              </a:pPr>
              <a:t>5/21/2012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C8F497-F424-49D9-93AC-9711347A839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0245E9E-4D4D-4E7E-94B9-6FD7CC303E86}" type="datetimeFigureOut">
              <a:rPr lang="en-US"/>
              <a:pPr>
                <a:defRPr/>
              </a:pPr>
              <a:t>5/21/2012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5C42CF-CCFE-4E41-8C78-2BB09D87B3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prstClr val="black"/>
              <a:srgbClr val="D9C3A5">
                <a:tint val="50000"/>
                <a:satMod val="180000"/>
              </a:srgbClr>
            </a:duotone>
            <a:lum bright="24000" contrast="-11000"/>
          </a:blip>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216C2A1-F540-4F48-B1F2-305BC7E4498D}" type="datetimeFigureOut">
              <a:rPr lang="en-US"/>
              <a:pPr>
                <a:defRPr/>
              </a:pPr>
              <a:t>5/21/2012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69E12B2-6CA3-477B-9254-964801DD264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828800"/>
            <a:ext cx="9144000" cy="1465263"/>
          </a:xfrm>
        </p:spPr>
        <p:txBody>
          <a:bodyPr rtlCol="0">
            <a:normAutofit fontScale="90000"/>
          </a:bodyPr>
          <a:lstStyle/>
          <a:p>
            <a:pPr eaLnBrk="1" fontAlgn="auto" hangingPunct="1">
              <a:spcAft>
                <a:spcPts val="0"/>
              </a:spcAft>
              <a:defRPr/>
            </a:pPr>
            <a:r>
              <a:rPr lang="en-US" sz="3600" b="1" dirty="0" smtClean="0">
                <a:solidFill>
                  <a:srgbClr val="C00000"/>
                </a:solidFill>
                <a:effectLst>
                  <a:outerShdw blurRad="38100" dist="38100" dir="2700000" algn="tl">
                    <a:srgbClr val="000000">
                      <a:alpha val="43137"/>
                    </a:srgbClr>
                  </a:outerShdw>
                </a:effectLst>
              </a:rPr>
              <a:t>Environmentally-induced Migration (EIM)</a:t>
            </a:r>
            <a:br>
              <a:rPr lang="en-US" sz="3600" b="1" dirty="0" smtClean="0">
                <a:solidFill>
                  <a:srgbClr val="C00000"/>
                </a:solidFill>
                <a:effectLst>
                  <a:outerShdw blurRad="38100" dist="38100" dir="2700000" algn="tl">
                    <a:srgbClr val="000000">
                      <a:alpha val="43137"/>
                    </a:srgbClr>
                  </a:outerShdw>
                </a:effectLst>
              </a:rPr>
            </a:br>
            <a:r>
              <a:rPr lang="en-US" sz="3600" b="1" i="1" dirty="0" smtClean="0">
                <a:solidFill>
                  <a:srgbClr val="C00000"/>
                </a:solidFill>
              </a:rPr>
              <a:t>Discussion and Recommendations</a:t>
            </a:r>
            <a:br>
              <a:rPr lang="en-US" sz="3600" b="1" i="1" dirty="0" smtClean="0">
                <a:solidFill>
                  <a:srgbClr val="C00000"/>
                </a:solidFill>
              </a:rPr>
            </a:br>
            <a:r>
              <a:rPr lang="en-US" sz="3600" b="1" i="1" dirty="0" smtClean="0">
                <a:solidFill>
                  <a:srgbClr val="C00000"/>
                </a:solidFill>
              </a:rPr>
              <a:t/>
            </a:r>
            <a:br>
              <a:rPr lang="en-US" sz="3600" b="1" i="1" dirty="0" smtClean="0">
                <a:solidFill>
                  <a:srgbClr val="C00000"/>
                </a:solidFill>
              </a:rPr>
            </a:br>
            <a:r>
              <a:rPr lang="en-US" sz="2700" i="1" dirty="0" smtClean="0">
                <a:solidFill>
                  <a:srgbClr val="C00000"/>
                </a:solidFill>
              </a:rPr>
              <a:t>May 10, 2012</a:t>
            </a:r>
            <a:endParaRPr lang="en-US" sz="2700" dirty="0" smtClean="0">
              <a:solidFill>
                <a:srgbClr val="C00000"/>
              </a:solidFill>
              <a:effectLst>
                <a:outerShdw blurRad="38100" dist="38100" dir="2700000" algn="tl">
                  <a:srgbClr val="000000">
                    <a:alpha val="43137"/>
                  </a:srgbClr>
                </a:outerShdw>
              </a:effectLst>
            </a:endParaRPr>
          </a:p>
        </p:txBody>
      </p:sp>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5361" name="Picture 1" descr="C:\Users\Joe Foley\Desktop\ScreenHunter_01 Apr. 24 10.13.gif"/>
          <p:cNvPicPr>
            <a:picLocks noChangeAspect="1" noChangeArrowheads="1"/>
          </p:cNvPicPr>
          <p:nvPr/>
        </p:nvPicPr>
        <p:blipFill>
          <a:blip r:embed="rId2" cstate="print"/>
          <a:srcRect/>
          <a:stretch>
            <a:fillRect/>
          </a:stretch>
        </p:blipFill>
        <p:spPr bwMode="auto">
          <a:xfrm>
            <a:off x="3505200" y="3886200"/>
            <a:ext cx="2199669" cy="1706470"/>
          </a:xfrm>
          <a:prstGeom prst="rect">
            <a:avLst/>
          </a:prstGeom>
        </p:spPr>
        <p:style>
          <a:lnRef idx="0">
            <a:schemeClr val="accent6"/>
          </a:lnRef>
          <a:fillRef idx="3">
            <a:schemeClr val="accent6"/>
          </a:fillRef>
          <a:effectRef idx="3">
            <a:schemeClr val="accent6"/>
          </a:effectRef>
          <a:fontRef idx="minor">
            <a:schemeClr val="lt1"/>
          </a:fontRef>
        </p:style>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514600"/>
            <a:ext cx="9144000" cy="1465263"/>
          </a:xfrm>
        </p:spPr>
        <p:txBody>
          <a:bodyPr rtlCol="0">
            <a:normAutofit fontScale="90000"/>
          </a:bodyPr>
          <a:lstStyle/>
          <a:p>
            <a:pPr eaLnBrk="1" fontAlgn="auto" hangingPunct="1">
              <a:spcAft>
                <a:spcPts val="0"/>
              </a:spcAft>
              <a:defRPr/>
            </a:pPr>
            <a:r>
              <a:rPr lang="en-US" sz="3600" b="1" dirty="0" smtClean="0">
                <a:solidFill>
                  <a:srgbClr val="C00000"/>
                </a:solidFill>
              </a:rPr>
              <a:t>Environmentally-induced Migration (EIM)</a:t>
            </a:r>
            <a:r>
              <a:rPr lang="en-US" sz="3600" b="1" dirty="0" smtClean="0">
                <a:solidFill>
                  <a:srgbClr val="C00000"/>
                </a:solidFill>
                <a:effectLst>
                  <a:outerShdw blurRad="38100" dist="38100" dir="2700000" algn="tl">
                    <a:srgbClr val="000000">
                      <a:alpha val="43137"/>
                    </a:srgbClr>
                  </a:outerShdw>
                </a:effectLst>
              </a:rPr>
              <a:t/>
            </a:r>
            <a:br>
              <a:rPr lang="en-US" sz="3600" b="1" dirty="0" smtClean="0">
                <a:solidFill>
                  <a:srgbClr val="C00000"/>
                </a:solidFill>
                <a:effectLst>
                  <a:outerShdw blurRad="38100" dist="38100" dir="2700000" algn="tl">
                    <a:srgbClr val="000000">
                      <a:alpha val="43137"/>
                    </a:srgbClr>
                  </a:outerShdw>
                </a:effectLst>
              </a:rPr>
            </a:br>
            <a:r>
              <a:rPr lang="en-US" sz="3600" b="1" dirty="0" smtClean="0">
                <a:solidFill>
                  <a:srgbClr val="C00000"/>
                </a:solidFill>
                <a:effectLst>
                  <a:outerShdw blurRad="38100" dist="38100" dir="2700000" algn="tl">
                    <a:srgbClr val="000000">
                      <a:alpha val="43137"/>
                    </a:srgbClr>
                  </a:outerShdw>
                </a:effectLst>
              </a:rPr>
              <a:t/>
            </a:r>
            <a:br>
              <a:rPr lang="en-US" sz="3600" b="1" dirty="0" smtClean="0">
                <a:solidFill>
                  <a:srgbClr val="C00000"/>
                </a:solidFill>
                <a:effectLst>
                  <a:outerShdw blurRad="38100" dist="38100" dir="2700000" algn="tl">
                    <a:srgbClr val="000000">
                      <a:alpha val="43137"/>
                    </a:srgbClr>
                  </a:outerShdw>
                </a:effectLst>
              </a:rPr>
            </a:br>
            <a:r>
              <a:rPr lang="en-US" sz="3600" b="1" dirty="0" smtClean="0">
                <a:solidFill>
                  <a:srgbClr val="C00000"/>
                </a:solidFill>
                <a:effectLst>
                  <a:outerShdw blurRad="38100" dist="38100" dir="2700000" algn="tl">
                    <a:srgbClr val="000000">
                      <a:alpha val="43137"/>
                    </a:srgbClr>
                  </a:outerShdw>
                </a:effectLst>
              </a:rPr>
              <a:t/>
            </a:r>
            <a:br>
              <a:rPr lang="en-US" sz="3600" b="1" dirty="0" smtClean="0">
                <a:solidFill>
                  <a:srgbClr val="C00000"/>
                </a:solidFill>
                <a:effectLst>
                  <a:outerShdw blurRad="38100" dist="38100" dir="2700000" algn="tl">
                    <a:srgbClr val="000000">
                      <a:alpha val="43137"/>
                    </a:srgbClr>
                  </a:outerShdw>
                </a:effectLst>
              </a:rPr>
            </a:br>
            <a:r>
              <a:rPr lang="en-US" sz="3600" b="1" dirty="0" smtClean="0">
                <a:solidFill>
                  <a:srgbClr val="C00000"/>
                </a:solidFill>
              </a:rPr>
              <a:t>1. Introduction</a:t>
            </a:r>
            <a:br>
              <a:rPr lang="en-US" sz="3600" b="1" dirty="0" smtClean="0">
                <a:solidFill>
                  <a:srgbClr val="C00000"/>
                </a:solidFill>
              </a:rPr>
            </a:br>
            <a:r>
              <a:rPr lang="en-US" sz="3600" b="1" dirty="0" smtClean="0">
                <a:solidFill>
                  <a:srgbClr val="C00000"/>
                </a:solidFill>
              </a:rPr>
              <a:t>2. Realities</a:t>
            </a:r>
            <a:br>
              <a:rPr lang="en-US" sz="3600" b="1" dirty="0" smtClean="0">
                <a:solidFill>
                  <a:srgbClr val="C00000"/>
                </a:solidFill>
              </a:rPr>
            </a:br>
            <a:r>
              <a:rPr lang="en-US" sz="3600" b="1" dirty="0" smtClean="0">
                <a:solidFill>
                  <a:srgbClr val="C00000"/>
                </a:solidFill>
              </a:rPr>
              <a:t>3. Concerns</a:t>
            </a:r>
            <a:br>
              <a:rPr lang="en-US" sz="3600" b="1" dirty="0" smtClean="0">
                <a:solidFill>
                  <a:srgbClr val="C00000"/>
                </a:solidFill>
              </a:rPr>
            </a:br>
            <a:r>
              <a:rPr lang="en-US" sz="3600" b="1" dirty="0" smtClean="0">
                <a:solidFill>
                  <a:srgbClr val="C00000"/>
                </a:solidFill>
              </a:rPr>
              <a:t>4. Recommendations</a:t>
            </a:r>
            <a:r>
              <a:rPr lang="en-US" sz="3600" b="1" dirty="0" smtClean="0">
                <a:solidFill>
                  <a:srgbClr val="C00000"/>
                </a:solidFill>
                <a:effectLst>
                  <a:outerShdw blurRad="38100" dist="38100" dir="2700000" algn="tl">
                    <a:srgbClr val="000000">
                      <a:alpha val="43137"/>
                    </a:srgbClr>
                  </a:outerShdw>
                </a:effectLst>
              </a:rPr>
              <a:t/>
            </a:r>
            <a:br>
              <a:rPr lang="en-US" sz="3600" b="1" dirty="0" smtClean="0">
                <a:solidFill>
                  <a:srgbClr val="C00000"/>
                </a:solidFill>
                <a:effectLst>
                  <a:outerShdw blurRad="38100" dist="38100" dir="2700000" algn="tl">
                    <a:srgbClr val="000000">
                      <a:alpha val="43137"/>
                    </a:srgbClr>
                  </a:outerShdw>
                </a:effectLst>
              </a:rPr>
            </a:br>
            <a:endParaRPr lang="en-US" sz="2700" dirty="0" smtClean="0">
              <a:solidFill>
                <a:srgbClr val="C00000"/>
              </a:solidFill>
              <a:effectLst>
                <a:outerShdw blurRad="38100" dist="38100" dir="2700000" algn="tl">
                  <a:srgbClr val="000000">
                    <a:alpha val="43137"/>
                  </a:srgbClr>
                </a:outerShdw>
              </a:effectLst>
            </a:endParaRPr>
          </a:p>
        </p:txBody>
      </p:sp>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5361" name="Picture 1" descr="C:\Users\Joe Foley\Desktop\ScreenHunter_01 Apr. 24 10.13.gif"/>
          <p:cNvPicPr>
            <a:picLocks noChangeAspect="1" noChangeArrowheads="1"/>
          </p:cNvPicPr>
          <p:nvPr/>
        </p:nvPicPr>
        <p:blipFill>
          <a:blip r:embed="rId2" cstate="print"/>
          <a:srcRect/>
          <a:stretch>
            <a:fillRect/>
          </a:stretch>
        </p:blipFill>
        <p:spPr bwMode="auto">
          <a:xfrm>
            <a:off x="6934200" y="4572000"/>
            <a:ext cx="1600200" cy="1241411"/>
          </a:xfrm>
          <a:prstGeom prst="rect">
            <a:avLst/>
          </a:prstGeom>
        </p:spPr>
        <p:style>
          <a:lnRef idx="0">
            <a:schemeClr val="accent6"/>
          </a:lnRef>
          <a:fillRef idx="3">
            <a:schemeClr val="accent6"/>
          </a:fillRef>
          <a:effectRef idx="3">
            <a:schemeClr val="accent6"/>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7700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100" name="Picture 2" descr="http://3.bp.blogspot.com/-2wIwpxsGPGU/TnNmgFt9CtI/AAAAAAAAPXE/JgRpqPCm56M/s1600/22Jul09_eclipse_Varanasi.jpg"/>
          <p:cNvPicPr>
            <a:picLocks noChangeAspect="1" noChangeArrowheads="1"/>
          </p:cNvPicPr>
          <p:nvPr/>
        </p:nvPicPr>
        <p:blipFill>
          <a:blip r:embed="rId2" cstate="print"/>
          <a:srcRect/>
          <a:stretch>
            <a:fillRect/>
          </a:stretch>
        </p:blipFill>
        <p:spPr bwMode="auto">
          <a:xfrm>
            <a:off x="1371600" y="609600"/>
            <a:ext cx="6400800" cy="4800600"/>
          </a:xfrm>
          <a:prstGeom prst="rect">
            <a:avLst/>
          </a:prstGeom>
          <a:noFill/>
          <a:ln w="9525">
            <a:noFill/>
            <a:miter lim="800000"/>
            <a:headEnd/>
            <a:tailEnd/>
          </a:ln>
        </p:spPr>
      </p:pic>
      <p:sp>
        <p:nvSpPr>
          <p:cNvPr id="4101" name="TextBox 7"/>
          <p:cNvSpPr txBox="1">
            <a:spLocks noChangeArrowheads="1"/>
          </p:cNvSpPr>
          <p:nvPr/>
        </p:nvSpPr>
        <p:spPr bwMode="auto">
          <a:xfrm>
            <a:off x="304800" y="5638800"/>
            <a:ext cx="8458200" cy="708025"/>
          </a:xfrm>
          <a:prstGeom prst="rect">
            <a:avLst/>
          </a:prstGeom>
          <a:noFill/>
          <a:ln w="9525">
            <a:noFill/>
            <a:miter lim="800000"/>
            <a:headEnd/>
            <a:tailEnd/>
          </a:ln>
        </p:spPr>
        <p:txBody>
          <a:bodyPr>
            <a:spAutoFit/>
          </a:bodyPr>
          <a:lstStyle/>
          <a:p>
            <a:r>
              <a:rPr lang="en-US" sz="2000">
                <a:latin typeface="Calibri" pitchFamily="34" charset="0"/>
              </a:rPr>
              <a:t>The Asia-Pacific region is highly exposed to environmental risks, having by far </a:t>
            </a:r>
            <a:r>
              <a:rPr lang="en-US" sz="2000">
                <a:solidFill>
                  <a:srgbClr val="002060"/>
                </a:solidFill>
                <a:latin typeface="Calibri" pitchFamily="34" charset="0"/>
              </a:rPr>
              <a:t>the highest population density of any continent</a:t>
            </a:r>
            <a:r>
              <a:rPr lang="en-US" sz="2000">
                <a:latin typeface="Calibri" pitchFamily="34" charset="0"/>
              </a:rPr>
              <a:t>. ADB Report </a:t>
            </a:r>
          </a:p>
        </p:txBody>
      </p:sp>
      <p:sp>
        <p:nvSpPr>
          <p:cNvPr id="6" name="Rectangle 5"/>
          <p:cNvSpPr/>
          <p:nvPr/>
        </p:nvSpPr>
        <p:spPr>
          <a:xfrm>
            <a:off x="0" y="304800"/>
            <a:ext cx="9144000" cy="76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www.rtcc.org/files/2011/10/Migration_Report_UN-300x200.jpg"/>
          <p:cNvPicPr>
            <a:picLocks noChangeAspect="1" noChangeArrowheads="1"/>
          </p:cNvPicPr>
          <p:nvPr/>
        </p:nvPicPr>
        <p:blipFill>
          <a:blip r:embed="rId2" cstate="print"/>
          <a:srcRect/>
          <a:stretch>
            <a:fillRect/>
          </a:stretch>
        </p:blipFill>
        <p:spPr bwMode="auto">
          <a:xfrm>
            <a:off x="5029200" y="3276600"/>
            <a:ext cx="3314700" cy="2209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8" name="Picture 4" descr="http://www.ccema-portal.org/image/get/7747-800"/>
          <p:cNvPicPr>
            <a:picLocks noChangeAspect="1" noChangeArrowheads="1"/>
          </p:cNvPicPr>
          <p:nvPr/>
        </p:nvPicPr>
        <p:blipFill>
          <a:blip r:embed="rId3" cstate="print"/>
          <a:srcRect/>
          <a:stretch>
            <a:fillRect/>
          </a:stretch>
        </p:blipFill>
        <p:spPr bwMode="auto">
          <a:xfrm>
            <a:off x="533400" y="685800"/>
            <a:ext cx="2971800" cy="197624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030" name="Picture 6" descr="http://www.fondationchirac.eu/wp-content/uploads/Somaliejuillet2011.jpg"/>
          <p:cNvPicPr>
            <a:picLocks noChangeAspect="1" noChangeArrowheads="1"/>
          </p:cNvPicPr>
          <p:nvPr/>
        </p:nvPicPr>
        <p:blipFill>
          <a:blip r:embed="rId4" cstate="print"/>
          <a:srcRect/>
          <a:stretch>
            <a:fillRect/>
          </a:stretch>
        </p:blipFill>
        <p:spPr bwMode="auto">
          <a:xfrm>
            <a:off x="2819400" y="2133600"/>
            <a:ext cx="3100166" cy="1981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127" name="TextBox 9"/>
          <p:cNvSpPr txBox="1">
            <a:spLocks noChangeArrowheads="1"/>
          </p:cNvSpPr>
          <p:nvPr/>
        </p:nvSpPr>
        <p:spPr bwMode="auto">
          <a:xfrm>
            <a:off x="381000" y="5562600"/>
            <a:ext cx="8382000" cy="830263"/>
          </a:xfrm>
          <a:prstGeom prst="rect">
            <a:avLst/>
          </a:prstGeom>
          <a:noFill/>
          <a:ln w="9525">
            <a:noFill/>
            <a:miter lim="800000"/>
            <a:headEnd/>
            <a:tailEnd/>
          </a:ln>
        </p:spPr>
        <p:txBody>
          <a:bodyPr>
            <a:spAutoFit/>
          </a:bodyPr>
          <a:lstStyle/>
          <a:p>
            <a:r>
              <a:rPr lang="en-US" sz="2400">
                <a:latin typeface="Calibri" pitchFamily="34" charset="0"/>
              </a:rPr>
              <a:t>Behind the numbers and statistics there are persons and whole populations that suffer.</a:t>
            </a:r>
          </a:p>
        </p:txBody>
      </p:sp>
      <p:sp>
        <p:nvSpPr>
          <p:cNvPr id="8" name="Rectangle 7"/>
          <p:cNvSpPr/>
          <p:nvPr/>
        </p:nvSpPr>
        <p:spPr>
          <a:xfrm>
            <a:off x="0" y="304800"/>
            <a:ext cx="9144000" cy="76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48" name="Picture 2" descr="C:\Users\Joe Foley\Desktop\ScreenHunter_02 Apr. 24 10.53.gif"/>
          <p:cNvPicPr>
            <a:picLocks noChangeAspect="1" noChangeArrowheads="1"/>
          </p:cNvPicPr>
          <p:nvPr/>
        </p:nvPicPr>
        <p:blipFill>
          <a:blip r:embed="rId2" cstate="print"/>
          <a:srcRect/>
          <a:stretch>
            <a:fillRect/>
          </a:stretch>
        </p:blipFill>
        <p:spPr bwMode="auto">
          <a:xfrm>
            <a:off x="457200" y="609600"/>
            <a:ext cx="8229600" cy="4953000"/>
          </a:xfrm>
          <a:prstGeom prst="rect">
            <a:avLst/>
          </a:prstGeom>
          <a:noFill/>
          <a:ln w="9525">
            <a:noFill/>
            <a:miter lim="800000"/>
            <a:headEnd/>
            <a:tailEnd/>
          </a:ln>
        </p:spPr>
      </p:pic>
      <p:sp>
        <p:nvSpPr>
          <p:cNvPr id="6149" name="TextBox 7"/>
          <p:cNvSpPr txBox="1">
            <a:spLocks noChangeArrowheads="1"/>
          </p:cNvSpPr>
          <p:nvPr/>
        </p:nvSpPr>
        <p:spPr bwMode="auto">
          <a:xfrm>
            <a:off x="457200" y="5715000"/>
            <a:ext cx="8077200" cy="708025"/>
          </a:xfrm>
          <a:prstGeom prst="rect">
            <a:avLst/>
          </a:prstGeom>
          <a:noFill/>
          <a:ln w="9525">
            <a:noFill/>
            <a:miter lim="800000"/>
            <a:headEnd/>
            <a:tailEnd/>
          </a:ln>
        </p:spPr>
        <p:txBody>
          <a:bodyPr>
            <a:spAutoFit/>
          </a:bodyPr>
          <a:lstStyle/>
          <a:p>
            <a:pPr algn="ctr"/>
            <a:r>
              <a:rPr lang="en-US" sz="2000">
                <a:latin typeface="Calibri" pitchFamily="34" charset="0"/>
              </a:rPr>
              <a:t>Russian heat wave, 2010 – World wheat prices increased </a:t>
            </a:r>
          </a:p>
          <a:p>
            <a:pPr algn="ctr"/>
            <a:r>
              <a:rPr lang="en-US" sz="2000">
                <a:latin typeface="Calibri" pitchFamily="34" charset="0"/>
              </a:rPr>
              <a:t>60% over two months.</a:t>
            </a:r>
          </a:p>
        </p:txBody>
      </p:sp>
      <p:sp>
        <p:nvSpPr>
          <p:cNvPr id="6" name="Rectangle 5"/>
          <p:cNvSpPr/>
          <p:nvPr/>
        </p:nvSpPr>
        <p:spPr>
          <a:xfrm>
            <a:off x="0" y="304800"/>
            <a:ext cx="9144000" cy="76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72" name="Picture 2"/>
          <p:cNvPicPr>
            <a:picLocks noChangeAspect="1" noChangeArrowheads="1"/>
          </p:cNvPicPr>
          <p:nvPr/>
        </p:nvPicPr>
        <p:blipFill>
          <a:blip r:embed="rId2" cstate="print"/>
          <a:srcRect/>
          <a:stretch>
            <a:fillRect/>
          </a:stretch>
        </p:blipFill>
        <p:spPr bwMode="auto">
          <a:xfrm>
            <a:off x="609600" y="685800"/>
            <a:ext cx="7802563" cy="4648200"/>
          </a:xfrm>
          <a:prstGeom prst="rect">
            <a:avLst/>
          </a:prstGeom>
          <a:noFill/>
          <a:ln w="9525">
            <a:noFill/>
            <a:miter lim="800000"/>
            <a:headEnd/>
            <a:tailEnd/>
          </a:ln>
        </p:spPr>
      </p:pic>
      <p:sp>
        <p:nvSpPr>
          <p:cNvPr id="7173" name="TextBox 5"/>
          <p:cNvSpPr txBox="1">
            <a:spLocks noChangeArrowheads="1"/>
          </p:cNvSpPr>
          <p:nvPr/>
        </p:nvSpPr>
        <p:spPr bwMode="auto">
          <a:xfrm>
            <a:off x="304800" y="5562600"/>
            <a:ext cx="8534400" cy="708025"/>
          </a:xfrm>
          <a:prstGeom prst="rect">
            <a:avLst/>
          </a:prstGeom>
          <a:noFill/>
          <a:ln w="9525">
            <a:noFill/>
            <a:miter lim="800000"/>
            <a:headEnd/>
            <a:tailEnd/>
          </a:ln>
        </p:spPr>
        <p:txBody>
          <a:bodyPr>
            <a:spAutoFit/>
          </a:bodyPr>
          <a:lstStyle/>
          <a:p>
            <a:pPr algn="ctr"/>
            <a:r>
              <a:rPr lang="en-US" sz="2000">
                <a:latin typeface="Calibri" pitchFamily="34" charset="0"/>
              </a:rPr>
              <a:t>Pakistan  flooding, 2010: 2,000 people killed; a million livestock drowned; 6 million acres of cropland damaged ; roads, bridges, livelihoods disappeared. </a:t>
            </a:r>
          </a:p>
        </p:txBody>
      </p:sp>
      <p:sp>
        <p:nvSpPr>
          <p:cNvPr id="6" name="Rectangle 5"/>
          <p:cNvSpPr/>
          <p:nvPr/>
        </p:nvSpPr>
        <p:spPr>
          <a:xfrm>
            <a:off x="0" y="304800"/>
            <a:ext cx="9144000" cy="76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6" name="Picture 2" descr="C:\Users\Joe Foley\Desktop\ScreenHunter_01 Apr. 24 10.13.gif"/>
          <p:cNvPicPr>
            <a:picLocks noChangeAspect="1" noChangeArrowheads="1"/>
          </p:cNvPicPr>
          <p:nvPr/>
        </p:nvPicPr>
        <p:blipFill>
          <a:blip r:embed="rId2" cstate="print"/>
          <a:srcRect/>
          <a:stretch>
            <a:fillRect/>
          </a:stretch>
        </p:blipFill>
        <p:spPr bwMode="auto">
          <a:xfrm>
            <a:off x="3505200" y="2286000"/>
            <a:ext cx="2124075" cy="1647825"/>
          </a:xfrm>
          <a:prstGeom prst="rect">
            <a:avLst/>
          </a:prstGeom>
          <a:noFill/>
          <a:ln w="9525">
            <a:noFill/>
            <a:miter lim="800000"/>
            <a:headEnd/>
            <a:tailEnd/>
          </a:ln>
        </p:spPr>
      </p:pic>
      <p:sp>
        <p:nvSpPr>
          <p:cNvPr id="8197" name="TextBox 5"/>
          <p:cNvSpPr txBox="1">
            <a:spLocks noChangeArrowheads="1"/>
          </p:cNvSpPr>
          <p:nvPr/>
        </p:nvSpPr>
        <p:spPr bwMode="auto">
          <a:xfrm>
            <a:off x="1295400" y="4267200"/>
            <a:ext cx="6781800" cy="1077913"/>
          </a:xfrm>
          <a:prstGeom prst="rect">
            <a:avLst/>
          </a:prstGeom>
          <a:noFill/>
          <a:ln w="9525">
            <a:noFill/>
            <a:miter lim="800000"/>
            <a:headEnd/>
            <a:tailEnd/>
          </a:ln>
        </p:spPr>
        <p:txBody>
          <a:bodyPr>
            <a:spAutoFit/>
          </a:bodyPr>
          <a:lstStyle/>
          <a:p>
            <a:pPr algn="ctr"/>
            <a:r>
              <a:rPr lang="en-US" sz="3200">
                <a:solidFill>
                  <a:srgbClr val="0070C0"/>
                </a:solidFill>
                <a:latin typeface="Calibri" pitchFamily="34" charset="0"/>
              </a:rPr>
              <a:t>Discussion Paper and Recommendations</a:t>
            </a:r>
          </a:p>
        </p:txBody>
      </p:sp>
      <p:sp>
        <p:nvSpPr>
          <p:cNvPr id="6" name="Rectangle 5"/>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99" name="Title 6"/>
          <p:cNvSpPr>
            <a:spLocks noGrp="1"/>
          </p:cNvSpPr>
          <p:nvPr>
            <p:ph type="title"/>
          </p:nvPr>
        </p:nvSpPr>
        <p:spPr>
          <a:xfrm>
            <a:off x="457200" y="762000"/>
            <a:ext cx="8229600" cy="1143000"/>
          </a:xfrm>
        </p:spPr>
        <p:txBody>
          <a:bodyPr/>
          <a:lstStyle/>
          <a:p>
            <a:r>
              <a:rPr lang="en-US" sz="3600" i="1" smtClean="0">
                <a:solidFill>
                  <a:srgbClr val="002060"/>
                </a:solidFill>
              </a:rPr>
              <a:t>Environmentally-induced Migration (EIM)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5"/>
          <p:cNvSpPr txBox="1"/>
          <p:nvPr/>
        </p:nvSpPr>
        <p:spPr>
          <a:xfrm>
            <a:off x="838200" y="914400"/>
            <a:ext cx="7620000" cy="5540375"/>
          </a:xfrm>
          <a:prstGeom prst="rect">
            <a:avLst/>
          </a:prstGeom>
          <a:noFill/>
        </p:spPr>
        <p:txBody>
          <a:bodyPr>
            <a:spAutoFit/>
          </a:bodyPr>
          <a:lstStyle/>
          <a:p>
            <a:pPr fontAlgn="auto">
              <a:spcBef>
                <a:spcPts val="0"/>
              </a:spcBef>
              <a:spcAft>
                <a:spcPts val="0"/>
              </a:spcAft>
              <a:defRPr/>
            </a:pPr>
            <a:r>
              <a:rPr lang="en-US" dirty="0">
                <a:latin typeface="+mn-lt"/>
                <a:cs typeface="+mn-cs"/>
              </a:rPr>
              <a:t>According to </a:t>
            </a:r>
            <a:r>
              <a:rPr lang="en-US" sz="2400" dirty="0">
                <a:latin typeface="+mn-lt"/>
                <a:cs typeface="+mn-cs"/>
              </a:rPr>
              <a:t>the IOM </a:t>
            </a:r>
            <a:r>
              <a:rPr lang="en-US" sz="2400" b="1" i="1" dirty="0">
                <a:latin typeface="+mn-lt"/>
                <a:cs typeface="+mn-cs"/>
              </a:rPr>
              <a:t>World Migration Report 2011</a:t>
            </a:r>
            <a:r>
              <a:rPr lang="en-US" sz="2400" dirty="0">
                <a:latin typeface="+mn-lt"/>
                <a:cs typeface="+mn-cs"/>
              </a:rPr>
              <a:t>:</a:t>
            </a:r>
          </a:p>
          <a:p>
            <a:pPr fontAlgn="auto">
              <a:spcBef>
                <a:spcPts val="0"/>
              </a:spcBef>
              <a:spcAft>
                <a:spcPts val="0"/>
              </a:spcAft>
              <a:defRPr/>
            </a:pPr>
            <a:endParaRPr lang="en-US" sz="2400" dirty="0">
              <a:latin typeface="+mn-lt"/>
              <a:cs typeface="+mn-cs"/>
            </a:endParaRPr>
          </a:p>
          <a:p>
            <a:pPr fontAlgn="auto">
              <a:spcBef>
                <a:spcPts val="0"/>
              </a:spcBef>
              <a:spcAft>
                <a:spcPts val="0"/>
              </a:spcAft>
              <a:buClr>
                <a:srgbClr val="FF0000"/>
              </a:buClr>
              <a:buFont typeface="Wingdings" pitchFamily="2" charset="2"/>
              <a:buChar char="v"/>
              <a:defRPr/>
            </a:pPr>
            <a:r>
              <a:rPr lang="en-US" sz="2400" dirty="0">
                <a:latin typeface="+mn-lt"/>
                <a:cs typeface="+mn-cs"/>
              </a:rPr>
              <a:t> about </a:t>
            </a:r>
            <a:r>
              <a:rPr lang="en-US" sz="2400" b="1" dirty="0">
                <a:latin typeface="+mn-lt"/>
                <a:cs typeface="+mn-cs"/>
              </a:rPr>
              <a:t>214 million</a:t>
            </a:r>
            <a:r>
              <a:rPr lang="en-US" sz="2400" dirty="0">
                <a:latin typeface="+mn-lt"/>
                <a:cs typeface="+mn-cs"/>
              </a:rPr>
              <a:t> persons in the world today  have migrated to countries other than their own,  and</a:t>
            </a:r>
          </a:p>
          <a:p>
            <a:pPr fontAlgn="auto">
              <a:spcBef>
                <a:spcPts val="0"/>
              </a:spcBef>
              <a:spcAft>
                <a:spcPts val="0"/>
              </a:spcAft>
              <a:buClr>
                <a:srgbClr val="FF0000"/>
              </a:buClr>
              <a:buFont typeface="Wingdings" pitchFamily="2" charset="2"/>
              <a:buChar char="v"/>
              <a:defRPr/>
            </a:pPr>
            <a:r>
              <a:rPr lang="en-US" sz="2400" dirty="0">
                <a:latin typeface="+mn-lt"/>
                <a:cs typeface="+mn-cs"/>
              </a:rPr>
              <a:t> around </a:t>
            </a:r>
            <a:r>
              <a:rPr lang="en-US" sz="2400" b="1" dirty="0">
                <a:latin typeface="+mn-lt"/>
                <a:cs typeface="+mn-cs"/>
              </a:rPr>
              <a:t>740 million</a:t>
            </a:r>
            <a:r>
              <a:rPr lang="en-US" sz="2400" dirty="0">
                <a:latin typeface="+mn-lt"/>
                <a:cs typeface="+mn-cs"/>
              </a:rPr>
              <a:t> persons have migrated within their countries</a:t>
            </a:r>
          </a:p>
          <a:p>
            <a:pPr fontAlgn="auto">
              <a:spcBef>
                <a:spcPts val="0"/>
              </a:spcBef>
              <a:spcAft>
                <a:spcPts val="0"/>
              </a:spcAft>
              <a:buClr>
                <a:srgbClr val="FF0000"/>
              </a:buClr>
              <a:buFont typeface="Wingdings" pitchFamily="2" charset="2"/>
              <a:buChar char="v"/>
              <a:defRPr/>
            </a:pPr>
            <a:r>
              <a:rPr lang="en-US" sz="2400" dirty="0">
                <a:latin typeface="+mn-lt"/>
                <a:cs typeface="+mn-cs"/>
              </a:rPr>
              <a:t> Roughly, </a:t>
            </a:r>
            <a:r>
              <a:rPr lang="en-US" sz="2400" b="1" dirty="0">
                <a:latin typeface="+mn-lt"/>
                <a:cs typeface="+mn-cs"/>
              </a:rPr>
              <a:t>one  in seven </a:t>
            </a:r>
            <a:r>
              <a:rPr lang="en-US" sz="2400" dirty="0">
                <a:latin typeface="+mn-lt"/>
                <a:cs typeface="+mn-cs"/>
              </a:rPr>
              <a:t>of the world’s population is a migrant.</a:t>
            </a:r>
          </a:p>
          <a:p>
            <a:pPr fontAlgn="auto">
              <a:spcBef>
                <a:spcPts val="0"/>
              </a:spcBef>
              <a:spcAft>
                <a:spcPts val="0"/>
              </a:spcAft>
              <a:defRPr/>
            </a:pPr>
            <a:r>
              <a:rPr lang="en-US" sz="2400" i="1" dirty="0">
                <a:solidFill>
                  <a:srgbClr val="002060"/>
                </a:solidFill>
                <a:latin typeface="+mn-lt"/>
                <a:cs typeface="+mn-cs"/>
              </a:rPr>
              <a:t>  “Failing ecosystems, vulnerability to natural hazards and disasters, gradual climate-driven environmental degradation are putting pressure on human migration and can lead to a </a:t>
            </a:r>
            <a:r>
              <a:rPr lang="en-US" sz="2400" b="1" i="1" dirty="0">
                <a:solidFill>
                  <a:srgbClr val="002060"/>
                </a:solidFill>
                <a:latin typeface="+mn-lt"/>
                <a:cs typeface="+mn-cs"/>
              </a:rPr>
              <a:t>future crisis in sustainable development</a:t>
            </a:r>
            <a:r>
              <a:rPr lang="en-US" sz="2400" i="1" dirty="0">
                <a:solidFill>
                  <a:srgbClr val="002060"/>
                </a:solidFill>
                <a:latin typeface="+mn-lt"/>
                <a:cs typeface="+mn-cs"/>
              </a:rPr>
              <a:t>.”</a:t>
            </a:r>
          </a:p>
          <a:p>
            <a:pPr fontAlgn="auto">
              <a:spcBef>
                <a:spcPts val="0"/>
              </a:spcBef>
              <a:spcAft>
                <a:spcPts val="0"/>
              </a:spcAft>
              <a:defRPr/>
            </a:pPr>
            <a:endParaRPr lang="en-US" sz="1600" dirty="0">
              <a:latin typeface="+mn-lt"/>
              <a:cs typeface="+mn-cs"/>
            </a:endParaRPr>
          </a:p>
          <a:p>
            <a:pPr fontAlgn="auto">
              <a:spcBef>
                <a:spcPts val="0"/>
              </a:spcBef>
              <a:spcAft>
                <a:spcPts val="0"/>
              </a:spcAft>
              <a:defRPr/>
            </a:pPr>
            <a:r>
              <a:rPr lang="en-US" sz="1600" dirty="0" err="1">
                <a:latin typeface="+mn-lt"/>
                <a:cs typeface="+mn-cs"/>
              </a:rPr>
              <a:t>Areikat</a:t>
            </a:r>
            <a:r>
              <a:rPr lang="en-US" sz="1600" dirty="0">
                <a:latin typeface="+mn-lt"/>
                <a:cs typeface="+mn-cs"/>
              </a:rPr>
              <a:t>, S. &amp; Milan, A. </a:t>
            </a:r>
            <a:r>
              <a:rPr lang="en-US" sz="1600" i="1" dirty="0">
                <a:latin typeface="+mn-lt"/>
                <a:cs typeface="+mn-cs"/>
              </a:rPr>
              <a:t>Environmentally induced migration and sustainable development</a:t>
            </a:r>
            <a:r>
              <a:rPr lang="en-US" sz="1600" dirty="0">
                <a:latin typeface="+mn-lt"/>
                <a:cs typeface="+mn-cs"/>
              </a:rPr>
              <a:t>. (2010)</a:t>
            </a:r>
          </a:p>
          <a:p>
            <a:pPr fontAlgn="auto">
              <a:spcBef>
                <a:spcPts val="0"/>
              </a:spcBef>
              <a:spcAft>
                <a:spcPts val="0"/>
              </a:spcAft>
              <a:defRPr/>
            </a:pPr>
            <a:endParaRPr lang="en-US" dirty="0">
              <a:latin typeface="+mn-lt"/>
              <a:cs typeface="+mn-cs"/>
            </a:endParaRPr>
          </a:p>
        </p:txBody>
      </p:sp>
      <p:sp>
        <p:nvSpPr>
          <p:cNvPr id="7" name="Rectangle 6"/>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itle 5"/>
          <p:cNvSpPr>
            <a:spLocks noGrp="1"/>
          </p:cNvSpPr>
          <p:nvPr>
            <p:ph type="title"/>
          </p:nvPr>
        </p:nvSpPr>
        <p:spPr>
          <a:xfrm>
            <a:off x="457200" y="1066800"/>
            <a:ext cx="8229600" cy="762000"/>
          </a:xfrm>
        </p:spPr>
        <p:txBody>
          <a:bodyPr rtlCol="0">
            <a:normAutofit fontScale="90000"/>
          </a:bodyPr>
          <a:lstStyle/>
          <a:p>
            <a:pPr eaLnBrk="1" fontAlgn="auto" hangingPunct="1">
              <a:spcAft>
                <a:spcPts val="0"/>
              </a:spcAft>
              <a:defRPr/>
            </a:pPr>
            <a:r>
              <a:rPr lang="en-US" sz="3600" i="1" dirty="0" smtClean="0">
                <a:solidFill>
                  <a:srgbClr val="FF0000"/>
                </a:solidFill>
              </a:rPr>
              <a:t>Realities</a:t>
            </a:r>
            <a:r>
              <a:rPr lang="en-US" sz="3600" i="1" dirty="0" smtClean="0">
                <a:solidFill>
                  <a:srgbClr val="0070C0"/>
                </a:solidFill>
              </a:rPr>
              <a:t> </a:t>
            </a:r>
            <a:r>
              <a:rPr lang="en-US" sz="3600" i="1" dirty="0" smtClean="0">
                <a:solidFill>
                  <a:srgbClr val="002060"/>
                </a:solidFill>
              </a:rPr>
              <a:t>of Environmentally-induced Migration </a:t>
            </a:r>
            <a:r>
              <a:rPr lang="en-US" dirty="0" smtClean="0"/>
              <a:t/>
            </a:r>
            <a:br>
              <a:rPr lang="en-US" dirty="0" smtClean="0"/>
            </a:br>
            <a:endParaRPr lang="en-US" dirty="0" smtClean="0"/>
          </a:p>
        </p:txBody>
      </p:sp>
      <p:sp>
        <p:nvSpPr>
          <p:cNvPr id="10245" name="TextBox 6"/>
          <p:cNvSpPr txBox="1">
            <a:spLocks noChangeArrowheads="1"/>
          </p:cNvSpPr>
          <p:nvPr/>
        </p:nvSpPr>
        <p:spPr bwMode="auto">
          <a:xfrm>
            <a:off x="1219200" y="4191000"/>
            <a:ext cx="6172200" cy="369888"/>
          </a:xfrm>
          <a:prstGeom prst="rect">
            <a:avLst/>
          </a:prstGeom>
          <a:noFill/>
          <a:ln w="9525">
            <a:noFill/>
            <a:miter lim="800000"/>
            <a:headEnd/>
            <a:tailEnd/>
          </a:ln>
        </p:spPr>
        <p:txBody>
          <a:bodyPr>
            <a:spAutoFit/>
          </a:bodyPr>
          <a:lstStyle/>
          <a:p>
            <a:pPr>
              <a:buClr>
                <a:srgbClr val="FF0000"/>
              </a:buClr>
            </a:pPr>
            <a:r>
              <a:rPr lang="en-US">
                <a:latin typeface="Calibri" pitchFamily="34" charset="0"/>
              </a:rPr>
              <a:t> </a:t>
            </a:r>
          </a:p>
        </p:txBody>
      </p:sp>
      <p:sp>
        <p:nvSpPr>
          <p:cNvPr id="10246" name="Rectangle 1"/>
          <p:cNvSpPr>
            <a:spLocks noChangeArrowheads="1"/>
          </p:cNvSpPr>
          <p:nvPr/>
        </p:nvSpPr>
        <p:spPr bwMode="auto">
          <a:xfrm>
            <a:off x="0" y="98425"/>
            <a:ext cx="311150" cy="260350"/>
          </a:xfrm>
          <a:prstGeom prst="rect">
            <a:avLst/>
          </a:prstGeom>
          <a:noFill/>
          <a:ln w="9525">
            <a:noFill/>
            <a:miter lim="800000"/>
            <a:headEnd/>
            <a:tailEnd/>
          </a:ln>
        </p:spPr>
        <p:txBody>
          <a:bodyPr wrap="none" anchor="ctr">
            <a:spAutoFit/>
          </a:bodyPr>
          <a:lstStyle/>
          <a:p>
            <a:pPr>
              <a:buFontTx/>
              <a:buChar char="•"/>
              <a:tabLst>
                <a:tab pos="457200" algn="l"/>
              </a:tabLst>
            </a:pPr>
            <a:r>
              <a:rPr lang="en-US" sz="1100">
                <a:cs typeface="Times New Roman" pitchFamily="18" charset="0"/>
              </a:rPr>
              <a:t>. </a:t>
            </a:r>
            <a:endParaRPr lang="en-US">
              <a:cs typeface="Times New Roman" pitchFamily="18" charset="0"/>
            </a:endParaRPr>
          </a:p>
        </p:txBody>
      </p:sp>
      <p:sp>
        <p:nvSpPr>
          <p:cNvPr id="10247" name="Rectangle 2"/>
          <p:cNvSpPr>
            <a:spLocks noChangeArrowheads="1"/>
          </p:cNvSpPr>
          <p:nvPr/>
        </p:nvSpPr>
        <p:spPr bwMode="auto">
          <a:xfrm>
            <a:off x="457200" y="1676400"/>
            <a:ext cx="8305800" cy="4648200"/>
          </a:xfrm>
          <a:prstGeom prst="rect">
            <a:avLst/>
          </a:prstGeom>
          <a:noFill/>
          <a:ln w="9525">
            <a:noFill/>
            <a:miter lim="800000"/>
            <a:headEnd/>
            <a:tailEnd/>
          </a:ln>
        </p:spPr>
        <p:txBody>
          <a:bodyPr anchor="ctr">
            <a:spAutoFit/>
          </a:bodyPr>
          <a:lstStyle/>
          <a:p>
            <a:pPr>
              <a:buClr>
                <a:srgbClr val="FF0000"/>
              </a:buClr>
              <a:buFont typeface="Wingdings" pitchFamily="2" charset="2"/>
              <a:buChar char="v"/>
              <a:tabLst>
                <a:tab pos="457200" algn="l"/>
              </a:tabLst>
            </a:pPr>
            <a:r>
              <a:rPr lang="en-US" sz="2000" dirty="0">
                <a:cs typeface="Times New Roman" pitchFamily="18" charset="0"/>
              </a:rPr>
              <a:t> For decades, many migrants have moved from mountainous and rural areas to urban centers  because of economic, social, political, demographic, and environmental factors:  </a:t>
            </a:r>
            <a:r>
              <a:rPr lang="en-US" sz="2000" dirty="0">
                <a:latin typeface="Calibri" pitchFamily="34" charset="0"/>
                <a:cs typeface="Times New Roman" pitchFamily="18" charset="0"/>
              </a:rPr>
              <a:t>lack of fertile soil, soil erosion, environmental degradation, water scarcity, floods, and natural disasters </a:t>
            </a:r>
          </a:p>
          <a:p>
            <a:pPr>
              <a:buClr>
                <a:srgbClr val="FF0000"/>
              </a:buClr>
              <a:buFont typeface="Wingdings" pitchFamily="2" charset="2"/>
              <a:buChar char="v"/>
              <a:tabLst>
                <a:tab pos="457200" algn="l"/>
              </a:tabLst>
            </a:pPr>
            <a:endParaRPr lang="en-US" sz="2000" dirty="0">
              <a:cs typeface="Times New Roman" pitchFamily="18" charset="0"/>
            </a:endParaRPr>
          </a:p>
          <a:p>
            <a:pPr>
              <a:buClr>
                <a:srgbClr val="FF0000"/>
              </a:buClr>
              <a:buFont typeface="Wingdings" pitchFamily="2" charset="2"/>
              <a:buChar char="v"/>
              <a:tabLst>
                <a:tab pos="457200" algn="l"/>
              </a:tabLst>
            </a:pPr>
            <a:r>
              <a:rPr lang="en-US" sz="2000" dirty="0">
                <a:cs typeface="Times New Roman" pitchFamily="18" charset="0"/>
              </a:rPr>
              <a:t> Particularly critical in some low-lying countries </a:t>
            </a:r>
            <a:r>
              <a:rPr lang="en-US" sz="2000" dirty="0">
                <a:solidFill>
                  <a:srgbClr val="002060"/>
                </a:solidFill>
                <a:cs typeface="Times New Roman" pitchFamily="18" charset="0"/>
              </a:rPr>
              <a:t>is costal flooding </a:t>
            </a:r>
            <a:r>
              <a:rPr lang="en-US" sz="2000" dirty="0">
                <a:cs typeface="Times New Roman" pitchFamily="18" charset="0"/>
              </a:rPr>
              <a:t>caused by rising sea levels</a:t>
            </a:r>
          </a:p>
          <a:p>
            <a:pPr>
              <a:buClr>
                <a:srgbClr val="FF0000"/>
              </a:buClr>
              <a:buFont typeface="Wingdings" pitchFamily="2" charset="2"/>
              <a:buChar char="v"/>
              <a:tabLst>
                <a:tab pos="457200" algn="l"/>
              </a:tabLst>
            </a:pPr>
            <a:endParaRPr lang="en-US" sz="2000" dirty="0">
              <a:cs typeface="Times New Roman" pitchFamily="18" charset="0"/>
            </a:endParaRPr>
          </a:p>
          <a:p>
            <a:pPr>
              <a:buClr>
                <a:srgbClr val="FF0000"/>
              </a:buClr>
              <a:buFont typeface="Wingdings" pitchFamily="2" charset="2"/>
              <a:buChar char="v"/>
              <a:tabLst>
                <a:tab pos="457200" algn="l"/>
              </a:tabLst>
            </a:pPr>
            <a:r>
              <a:rPr lang="en-US" sz="2000" dirty="0">
                <a:cs typeface="Times New Roman" pitchFamily="18" charset="0"/>
              </a:rPr>
              <a:t>  </a:t>
            </a:r>
            <a:r>
              <a:rPr lang="en-US" sz="2000" dirty="0"/>
              <a:t>The percentages of dry lands affected or threatened by</a:t>
            </a:r>
            <a:r>
              <a:rPr lang="en-US" sz="2000" dirty="0">
                <a:solidFill>
                  <a:srgbClr val="002060"/>
                </a:solidFill>
              </a:rPr>
              <a:t> desertification </a:t>
            </a:r>
            <a:r>
              <a:rPr lang="en-US" sz="2000" dirty="0"/>
              <a:t>are the following: 43% in Africa, 65% in West Asia (</a:t>
            </a:r>
            <a:r>
              <a:rPr lang="en-US" sz="2000"/>
              <a:t>i.e</a:t>
            </a:r>
            <a:r>
              <a:rPr lang="en-US" sz="2000" smtClean="0"/>
              <a:t>., </a:t>
            </a:r>
            <a:r>
              <a:rPr lang="en-US" sz="2000" dirty="0"/>
              <a:t>Bahrain, Iraq, Jordan, Kuwait, Lebanon, Oman, Palestine, Qatar, Saudi Arabia, Sudan, Syria, Yemen, United Arab Emirates)</a:t>
            </a:r>
          </a:p>
          <a:p>
            <a:pPr>
              <a:buClr>
                <a:srgbClr val="FF0000"/>
              </a:buClr>
              <a:buFont typeface="Wingdings" pitchFamily="2" charset="2"/>
              <a:buChar char="v"/>
              <a:tabLst>
                <a:tab pos="457200" algn="l"/>
              </a:tabLst>
            </a:pPr>
            <a:endParaRPr lang="en-US" sz="2000" dirty="0">
              <a:latin typeface="Calibri" pitchFamily="34" charset="0"/>
            </a:endParaRPr>
          </a:p>
          <a:p>
            <a:pPr>
              <a:tabLst>
                <a:tab pos="457200" algn="l"/>
              </a:tabLst>
            </a:pPr>
            <a:r>
              <a:rPr lang="en-US" sz="1600" dirty="0">
                <a:latin typeface="Calibri" pitchFamily="34" charset="0"/>
              </a:rPr>
              <a:t>Black, R. &amp; Bennett, S. R. G. </a:t>
            </a:r>
            <a:r>
              <a:rPr lang="en-US" sz="1600" i="1" dirty="0">
                <a:latin typeface="Calibri" pitchFamily="34" charset="0"/>
              </a:rPr>
              <a:t>Migration and global environmental change: priorities for policymakers</a:t>
            </a:r>
            <a:r>
              <a:rPr lang="en-US" sz="1600" dirty="0">
                <a:latin typeface="Calibri" pitchFamily="34" charset="0"/>
              </a:rPr>
              <a:t>, (Dec. 2011 – Jan. 2012), </a:t>
            </a:r>
            <a:r>
              <a:rPr lang="en-US" sz="1600" i="1" dirty="0">
                <a:latin typeface="Calibri" pitchFamily="34" charset="0"/>
              </a:rPr>
              <a:t>Migration Policy </a:t>
            </a:r>
            <a:r>
              <a:rPr lang="en-US" sz="1600" i="1" dirty="0" err="1">
                <a:latin typeface="Calibri" pitchFamily="34" charset="0"/>
              </a:rPr>
              <a:t>Pratice</a:t>
            </a:r>
            <a:r>
              <a:rPr lang="en-US" sz="1600" i="1" dirty="0">
                <a:latin typeface="Calibri" pitchFamily="34" charset="0"/>
              </a:rPr>
              <a:t> 1</a:t>
            </a:r>
            <a:r>
              <a:rPr lang="en-US" sz="1600" dirty="0">
                <a:latin typeface="Calibri" pitchFamily="34" charset="0"/>
              </a:rPr>
              <a:t>(2).</a:t>
            </a:r>
            <a:r>
              <a:rPr lang="en-US" sz="2000" dirty="0">
                <a:latin typeface="Calibri" pitchFamily="34" charset="0"/>
              </a:rPr>
              <a:t> </a:t>
            </a:r>
            <a:endParaRPr lang="en-US" sz="2000" dirty="0">
              <a:cs typeface="Times New Roman" pitchFamily="18" charset="0"/>
            </a:endParaRPr>
          </a:p>
        </p:txBody>
      </p:sp>
      <p:sp>
        <p:nvSpPr>
          <p:cNvPr id="8" name="Rectangle 7"/>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itle 5"/>
          <p:cNvSpPr>
            <a:spLocks noGrp="1"/>
          </p:cNvSpPr>
          <p:nvPr>
            <p:ph type="title"/>
          </p:nvPr>
        </p:nvSpPr>
        <p:spPr>
          <a:xfrm>
            <a:off x="457200" y="1295400"/>
            <a:ext cx="8229600" cy="762000"/>
          </a:xfrm>
        </p:spPr>
        <p:txBody>
          <a:bodyPr rtlCol="0">
            <a:normAutofit fontScale="90000"/>
          </a:bodyPr>
          <a:lstStyle/>
          <a:p>
            <a:pPr eaLnBrk="1" fontAlgn="auto" hangingPunct="1">
              <a:spcAft>
                <a:spcPts val="0"/>
              </a:spcAft>
              <a:defRPr/>
            </a:pPr>
            <a:r>
              <a:rPr lang="en-US" sz="3600" i="1" dirty="0" smtClean="0">
                <a:solidFill>
                  <a:srgbClr val="FF0000"/>
                </a:solidFill>
              </a:rPr>
              <a:t>Realities</a:t>
            </a:r>
            <a:r>
              <a:rPr lang="en-US" sz="3600" i="1" dirty="0" smtClean="0">
                <a:solidFill>
                  <a:srgbClr val="0070C0"/>
                </a:solidFill>
              </a:rPr>
              <a:t> </a:t>
            </a:r>
            <a:r>
              <a:rPr lang="en-US" sz="3600" i="1" dirty="0" smtClean="0">
                <a:solidFill>
                  <a:srgbClr val="002060"/>
                </a:solidFill>
              </a:rPr>
              <a:t>of Environmentally-induced Migration </a:t>
            </a:r>
            <a:r>
              <a:rPr lang="en-US" dirty="0" smtClean="0"/>
              <a:t/>
            </a:r>
            <a:br>
              <a:rPr lang="en-US" dirty="0" smtClean="0"/>
            </a:br>
            <a:endParaRPr lang="en-US" dirty="0" smtClean="0"/>
          </a:p>
        </p:txBody>
      </p:sp>
      <p:sp>
        <p:nvSpPr>
          <p:cNvPr id="11269" name="TextBox 6"/>
          <p:cNvSpPr txBox="1">
            <a:spLocks noChangeArrowheads="1"/>
          </p:cNvSpPr>
          <p:nvPr/>
        </p:nvSpPr>
        <p:spPr bwMode="auto">
          <a:xfrm>
            <a:off x="1219200" y="4191000"/>
            <a:ext cx="6172200" cy="369888"/>
          </a:xfrm>
          <a:prstGeom prst="rect">
            <a:avLst/>
          </a:prstGeom>
          <a:noFill/>
          <a:ln w="9525">
            <a:noFill/>
            <a:miter lim="800000"/>
            <a:headEnd/>
            <a:tailEnd/>
          </a:ln>
        </p:spPr>
        <p:txBody>
          <a:bodyPr>
            <a:spAutoFit/>
          </a:bodyPr>
          <a:lstStyle/>
          <a:p>
            <a:pPr>
              <a:buClr>
                <a:srgbClr val="FF0000"/>
              </a:buClr>
            </a:pPr>
            <a:r>
              <a:rPr lang="en-US">
                <a:latin typeface="Calibri" pitchFamily="34" charset="0"/>
              </a:rPr>
              <a:t> </a:t>
            </a:r>
          </a:p>
        </p:txBody>
      </p:sp>
      <p:sp>
        <p:nvSpPr>
          <p:cNvPr id="11270" name="Rectangle 1"/>
          <p:cNvSpPr>
            <a:spLocks noChangeArrowheads="1"/>
          </p:cNvSpPr>
          <p:nvPr/>
        </p:nvSpPr>
        <p:spPr bwMode="auto">
          <a:xfrm>
            <a:off x="0" y="98425"/>
            <a:ext cx="311150" cy="260350"/>
          </a:xfrm>
          <a:prstGeom prst="rect">
            <a:avLst/>
          </a:prstGeom>
          <a:noFill/>
          <a:ln w="9525">
            <a:noFill/>
            <a:miter lim="800000"/>
            <a:headEnd/>
            <a:tailEnd/>
          </a:ln>
        </p:spPr>
        <p:txBody>
          <a:bodyPr wrap="none" anchor="ctr">
            <a:spAutoFit/>
          </a:bodyPr>
          <a:lstStyle/>
          <a:p>
            <a:pPr>
              <a:buFontTx/>
              <a:buChar char="•"/>
              <a:tabLst>
                <a:tab pos="457200" algn="l"/>
              </a:tabLst>
            </a:pPr>
            <a:r>
              <a:rPr lang="en-US" sz="1100">
                <a:cs typeface="Times New Roman" pitchFamily="18" charset="0"/>
              </a:rPr>
              <a:t>. </a:t>
            </a:r>
            <a:endParaRPr lang="en-US">
              <a:cs typeface="Times New Roman" pitchFamily="18" charset="0"/>
            </a:endParaRPr>
          </a:p>
        </p:txBody>
      </p:sp>
      <p:sp>
        <p:nvSpPr>
          <p:cNvPr id="11271" name="Rectangle 2"/>
          <p:cNvSpPr>
            <a:spLocks noChangeArrowheads="1"/>
          </p:cNvSpPr>
          <p:nvPr/>
        </p:nvSpPr>
        <p:spPr bwMode="auto">
          <a:xfrm>
            <a:off x="457200" y="1906588"/>
            <a:ext cx="8305800" cy="1630362"/>
          </a:xfrm>
          <a:prstGeom prst="rect">
            <a:avLst/>
          </a:prstGeom>
          <a:noFill/>
          <a:ln w="9525">
            <a:noFill/>
            <a:miter lim="800000"/>
            <a:headEnd/>
            <a:tailEnd/>
          </a:ln>
        </p:spPr>
        <p:txBody>
          <a:bodyPr anchor="ctr">
            <a:spAutoFit/>
          </a:bodyPr>
          <a:lstStyle/>
          <a:p>
            <a:r>
              <a:rPr lang="en-US" sz="2000">
                <a:latin typeface="Calibri" pitchFamily="34" charset="0"/>
              </a:rPr>
              <a:t> </a:t>
            </a:r>
          </a:p>
          <a:p>
            <a:r>
              <a:rPr lang="en-US" sz="2000">
                <a:latin typeface="Calibri" pitchFamily="34" charset="0"/>
              </a:rPr>
              <a:t> </a:t>
            </a:r>
          </a:p>
          <a:p>
            <a:pPr>
              <a:buClr>
                <a:srgbClr val="FF0000"/>
              </a:buClr>
              <a:buFont typeface="Wingdings" pitchFamily="2" charset="2"/>
              <a:buChar char="v"/>
            </a:pPr>
            <a:endParaRPr lang="en-US" sz="2000">
              <a:cs typeface="Times New Roman" pitchFamily="18" charset="0"/>
            </a:endParaRPr>
          </a:p>
          <a:p>
            <a:pPr>
              <a:buClr>
                <a:srgbClr val="FF0000"/>
              </a:buClr>
              <a:buFont typeface="Wingdings" pitchFamily="2" charset="2"/>
              <a:buChar char="v"/>
            </a:pPr>
            <a:endParaRPr lang="en-US" sz="2000"/>
          </a:p>
          <a:p>
            <a:pPr>
              <a:buClr>
                <a:srgbClr val="FF0000"/>
              </a:buClr>
              <a:buFont typeface="Wingdings" pitchFamily="2" charset="2"/>
              <a:buChar char="v"/>
            </a:pPr>
            <a:endParaRPr lang="en-US" sz="2000"/>
          </a:p>
        </p:txBody>
      </p:sp>
      <p:sp>
        <p:nvSpPr>
          <p:cNvPr id="11272" name="Rectangle 1"/>
          <p:cNvSpPr>
            <a:spLocks noChangeArrowheads="1"/>
          </p:cNvSpPr>
          <p:nvPr/>
        </p:nvSpPr>
        <p:spPr bwMode="auto">
          <a:xfrm>
            <a:off x="838200" y="2362200"/>
            <a:ext cx="7848600" cy="3386138"/>
          </a:xfrm>
          <a:prstGeom prst="rect">
            <a:avLst/>
          </a:prstGeom>
          <a:noFill/>
          <a:ln w="9525">
            <a:noFill/>
            <a:miter lim="800000"/>
            <a:headEnd/>
            <a:tailEnd/>
          </a:ln>
        </p:spPr>
        <p:txBody>
          <a:bodyPr anchor="ctr">
            <a:spAutoFit/>
          </a:bodyPr>
          <a:lstStyle/>
          <a:p>
            <a:pPr>
              <a:buClr>
                <a:srgbClr val="FF0000"/>
              </a:buClr>
              <a:buFont typeface="Wingdings" pitchFamily="2" charset="2"/>
              <a:buChar char="v"/>
            </a:pPr>
            <a:r>
              <a:rPr lang="en-US" sz="2000">
                <a:cs typeface="Times New Roman" pitchFamily="18" charset="0"/>
              </a:rPr>
              <a:t>  Lack of attention to sustainable development and resulting environmental changes will most likely exacerbate both sudden- and slow-onset disasters and environmental degradation with the result that increasingly people will be forced to migrate – some to places already environmentally compromised already. </a:t>
            </a:r>
          </a:p>
          <a:p>
            <a:pPr>
              <a:buClr>
                <a:srgbClr val="FF0000"/>
              </a:buClr>
              <a:buFont typeface="Wingdings" pitchFamily="2" charset="2"/>
              <a:buChar char="v"/>
            </a:pPr>
            <a:endParaRPr lang="en-US" sz="2000">
              <a:cs typeface="Times New Roman" pitchFamily="18" charset="0"/>
            </a:endParaRPr>
          </a:p>
          <a:p>
            <a:pPr>
              <a:buClr>
                <a:srgbClr val="FF0000"/>
              </a:buClr>
              <a:buFont typeface="Wingdings" pitchFamily="2" charset="2"/>
              <a:buChar char="v"/>
            </a:pPr>
            <a:r>
              <a:rPr lang="en-US" sz="2000">
                <a:cs typeface="Times New Roman" pitchFamily="18" charset="0"/>
              </a:rPr>
              <a:t>   </a:t>
            </a:r>
            <a:r>
              <a:rPr lang="en-US" sz="2000"/>
              <a:t>Other people, usually those affected by extreme poverty, cannot move from dangers at all.</a:t>
            </a:r>
          </a:p>
          <a:p>
            <a:pPr>
              <a:buClr>
                <a:srgbClr val="FF0000"/>
              </a:buClr>
              <a:buFont typeface="Wingdings" pitchFamily="2" charset="2"/>
              <a:buChar char="v"/>
            </a:pPr>
            <a:endParaRPr lang="en-US">
              <a:latin typeface="Calibri" pitchFamily="34" charset="0"/>
              <a:cs typeface="Times New Roman" pitchFamily="18" charset="0"/>
            </a:endParaRPr>
          </a:p>
          <a:p>
            <a:pPr>
              <a:buClr>
                <a:srgbClr val="FF0000"/>
              </a:buClr>
              <a:buFont typeface="Wingdings" pitchFamily="2" charset="2"/>
              <a:buChar char="v"/>
            </a:pPr>
            <a:endParaRPr lang="en-US">
              <a:cs typeface="Times New Roman" pitchFamily="18" charset="0"/>
            </a:endParaRPr>
          </a:p>
          <a:p>
            <a:pPr>
              <a:buClr>
                <a:srgbClr val="FF0000"/>
              </a:buClr>
              <a:buFont typeface="Wingdings" pitchFamily="2" charset="2"/>
              <a:buChar char="v"/>
            </a:pPr>
            <a:endParaRPr lang="en-US">
              <a:cs typeface="Times New Roman" pitchFamily="18" charset="0"/>
            </a:endParaRPr>
          </a:p>
        </p:txBody>
      </p:sp>
      <p:sp>
        <p:nvSpPr>
          <p:cNvPr id="9" name="Rectangle 8"/>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292" name="TextBox 5"/>
          <p:cNvSpPr txBox="1">
            <a:spLocks noChangeArrowheads="1"/>
          </p:cNvSpPr>
          <p:nvPr/>
        </p:nvSpPr>
        <p:spPr bwMode="auto">
          <a:xfrm>
            <a:off x="3352800" y="1041400"/>
            <a:ext cx="5397500" cy="5108575"/>
          </a:xfrm>
          <a:prstGeom prst="rect">
            <a:avLst/>
          </a:prstGeom>
          <a:noFill/>
          <a:ln w="9525">
            <a:noFill/>
            <a:miter lim="800000"/>
            <a:headEnd/>
            <a:tailEnd/>
          </a:ln>
        </p:spPr>
        <p:txBody>
          <a:bodyPr>
            <a:spAutoFit/>
          </a:bodyPr>
          <a:lstStyle/>
          <a:p>
            <a:pPr>
              <a:buClr>
                <a:srgbClr val="FF0000"/>
              </a:buClr>
              <a:buFont typeface="Wingdings" pitchFamily="2" charset="2"/>
              <a:buChar char="v"/>
            </a:pPr>
            <a:r>
              <a:rPr lang="en-US" sz="2000"/>
              <a:t>   Women, who comprise two-thirds of the agricultural sector in developing countries, and more than 90 percent in many African countries, are among the most vulnerable to effects of climate change and to forced migration.</a:t>
            </a:r>
          </a:p>
          <a:p>
            <a:endParaRPr lang="en-US" sz="2000"/>
          </a:p>
          <a:p>
            <a:pPr>
              <a:buClr>
                <a:srgbClr val="FF0000"/>
              </a:buClr>
              <a:buFont typeface="Wingdings" pitchFamily="2" charset="2"/>
              <a:buChar char="v"/>
            </a:pPr>
            <a:r>
              <a:rPr lang="en-US" sz="2000"/>
              <a:t>   In this context, there is a growing need to address the issue of sustainability and the equally critical need for capacity building, in order to anticipate and address the now </a:t>
            </a:r>
            <a:r>
              <a:rPr lang="en-US" sz="2000" i="1"/>
              <a:t>unavoidable</a:t>
            </a:r>
            <a:r>
              <a:rPr lang="en-US" sz="2000"/>
              <a:t> environmental changes already underway and their relationship to human mobility.</a:t>
            </a:r>
          </a:p>
          <a:p>
            <a:endParaRPr lang="en-US">
              <a:latin typeface="Calibri" pitchFamily="34" charset="0"/>
            </a:endParaRPr>
          </a:p>
          <a:p>
            <a:pPr algn="r"/>
            <a:r>
              <a:rPr lang="en-US" sz="1400">
                <a:latin typeface="Calibri" pitchFamily="34" charset="0"/>
              </a:rPr>
              <a:t>UN WomenWatch, </a:t>
            </a:r>
            <a:r>
              <a:rPr lang="en-US" sz="1400" i="1">
                <a:latin typeface="Calibri" pitchFamily="34" charset="0"/>
              </a:rPr>
              <a:t>Women, gender equality and climate change</a:t>
            </a:r>
            <a:r>
              <a:rPr lang="en-US" sz="1400">
                <a:latin typeface="Calibri" pitchFamily="34" charset="0"/>
              </a:rPr>
              <a:t> (2009), Web, http://www.un.org/womenwatch/feature/climate_change/</a:t>
            </a:r>
          </a:p>
        </p:txBody>
      </p:sp>
      <p:pic>
        <p:nvPicPr>
          <p:cNvPr id="12293" name="Picture 3" descr="C:\Users\Joe Foley\Desktop\ScreenHunter_04 Apr. 24 13.15.gif"/>
          <p:cNvPicPr>
            <a:picLocks noChangeAspect="1" noChangeArrowheads="1"/>
          </p:cNvPicPr>
          <p:nvPr/>
        </p:nvPicPr>
        <p:blipFill>
          <a:blip r:embed="rId2" cstate="print"/>
          <a:srcRect/>
          <a:stretch>
            <a:fillRect/>
          </a:stretch>
        </p:blipFill>
        <p:spPr bwMode="auto">
          <a:xfrm>
            <a:off x="762000" y="2219325"/>
            <a:ext cx="2209800" cy="2157413"/>
          </a:xfrm>
          <a:prstGeom prst="rect">
            <a:avLst/>
          </a:prstGeom>
          <a:noFill/>
          <a:ln w="9525">
            <a:noFill/>
            <a:miter lim="800000"/>
            <a:headEnd/>
            <a:tailEnd/>
          </a:ln>
        </p:spPr>
      </p:pic>
      <p:sp>
        <p:nvSpPr>
          <p:cNvPr id="6" name="Rectangle 5"/>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itle 5"/>
          <p:cNvSpPr>
            <a:spLocks noGrp="1"/>
          </p:cNvSpPr>
          <p:nvPr>
            <p:ph type="title"/>
          </p:nvPr>
        </p:nvSpPr>
        <p:spPr>
          <a:xfrm>
            <a:off x="457200" y="990600"/>
            <a:ext cx="8229600" cy="1143000"/>
          </a:xfrm>
        </p:spPr>
        <p:txBody>
          <a:bodyPr rtlCol="0">
            <a:normAutofit fontScale="90000"/>
          </a:bodyPr>
          <a:lstStyle/>
          <a:p>
            <a:pPr eaLnBrk="1" fontAlgn="auto" hangingPunct="1">
              <a:spcAft>
                <a:spcPts val="0"/>
              </a:spcAft>
              <a:defRPr/>
            </a:pPr>
            <a:r>
              <a:rPr lang="en-US" sz="4000" b="1" i="1" dirty="0" smtClean="0">
                <a:solidFill>
                  <a:srgbClr val="00B050"/>
                </a:solidFill>
              </a:rPr>
              <a:t>Concerns</a:t>
            </a:r>
            <a:r>
              <a:rPr lang="en-US" sz="4000" b="1" i="1" dirty="0" smtClean="0">
                <a:solidFill>
                  <a:srgbClr val="0070C0"/>
                </a:solidFill>
              </a:rPr>
              <a:t> </a:t>
            </a:r>
            <a:r>
              <a:rPr lang="en-US" sz="3100" b="1" i="1" dirty="0" smtClean="0">
                <a:solidFill>
                  <a:srgbClr val="002060"/>
                </a:solidFill>
                <a:latin typeface="Arial" pitchFamily="34" charset="0"/>
                <a:cs typeface="Arial" pitchFamily="34" charset="0"/>
              </a:rPr>
              <a:t>about Environmentally-induced Migration</a:t>
            </a:r>
            <a:r>
              <a:rPr lang="en-US" dirty="0" smtClean="0"/>
              <a:t/>
            </a:r>
            <a:br>
              <a:rPr lang="en-US" dirty="0" smtClean="0"/>
            </a:br>
            <a:endParaRPr lang="en-US" dirty="0" smtClean="0"/>
          </a:p>
        </p:txBody>
      </p:sp>
      <p:sp>
        <p:nvSpPr>
          <p:cNvPr id="13317" name="Rectangle 1"/>
          <p:cNvSpPr>
            <a:spLocks noChangeArrowheads="1"/>
          </p:cNvSpPr>
          <p:nvPr/>
        </p:nvSpPr>
        <p:spPr bwMode="auto">
          <a:xfrm>
            <a:off x="1143000" y="2286000"/>
            <a:ext cx="7239000" cy="2800350"/>
          </a:xfrm>
          <a:prstGeom prst="rect">
            <a:avLst/>
          </a:prstGeom>
          <a:noFill/>
          <a:ln w="9525">
            <a:noFill/>
            <a:miter lim="800000"/>
            <a:headEnd/>
            <a:tailEnd/>
          </a:ln>
        </p:spPr>
        <p:txBody>
          <a:bodyPr anchor="ctr">
            <a:spAutoFit/>
          </a:bodyPr>
          <a:lstStyle/>
          <a:p>
            <a:pPr>
              <a:buClr>
                <a:srgbClr val="FF0000"/>
              </a:buClr>
              <a:buFont typeface="Wingdings" pitchFamily="2" charset="2"/>
              <a:buChar char="v"/>
            </a:pPr>
            <a:r>
              <a:rPr lang="en-US" sz="2000">
                <a:cs typeface="Times New Roman" pitchFamily="18" charset="0"/>
              </a:rPr>
              <a:t>   A growing concern about EIM is </a:t>
            </a:r>
            <a:r>
              <a:rPr lang="en-US" sz="2000">
                <a:solidFill>
                  <a:srgbClr val="0038A8"/>
                </a:solidFill>
                <a:cs typeface="Times New Roman" pitchFamily="18" charset="0"/>
              </a:rPr>
              <a:t>uncoordinated coping strategies</a:t>
            </a:r>
            <a:r>
              <a:rPr lang="en-US" sz="2000">
                <a:cs typeface="Times New Roman" pitchFamily="18" charset="0"/>
              </a:rPr>
              <a:t> by states, resulting in population displacement, competition for scarce resources, and increased likelihood for violence </a:t>
            </a:r>
          </a:p>
          <a:p>
            <a:pPr eaLnBrk="0" hangingPunct="0">
              <a:buClr>
                <a:srgbClr val="FF0000"/>
              </a:buClr>
              <a:buFont typeface="Wingdings" pitchFamily="2" charset="2"/>
              <a:buChar char="v"/>
            </a:pPr>
            <a:r>
              <a:rPr lang="en-US" sz="2000">
                <a:cs typeface="Times New Roman" pitchFamily="18" charset="0"/>
              </a:rPr>
              <a:t>   An increasing concern is </a:t>
            </a:r>
            <a:r>
              <a:rPr lang="en-US" sz="2000">
                <a:solidFill>
                  <a:srgbClr val="0038A8"/>
                </a:solidFill>
                <a:cs typeface="Times New Roman" pitchFamily="18" charset="0"/>
              </a:rPr>
              <a:t>statelessness </a:t>
            </a:r>
            <a:r>
              <a:rPr lang="en-US" sz="2000">
                <a:cs typeface="Times New Roman" pitchFamily="18" charset="0"/>
              </a:rPr>
              <a:t>due to resource scarcity, overcrowding, and displacement from sea-level rise affecting coastal areas and islands.</a:t>
            </a:r>
            <a:endParaRPr lang="en-US" sz="2000"/>
          </a:p>
          <a:p>
            <a:pPr eaLnBrk="0" hangingPunct="0"/>
            <a:r>
              <a:rPr lang="en-US"/>
              <a:t/>
            </a:r>
            <a:br>
              <a:rPr lang="en-US"/>
            </a:br>
            <a:endParaRPr lang="en-US"/>
          </a:p>
        </p:txBody>
      </p:sp>
      <p:sp>
        <p:nvSpPr>
          <p:cNvPr id="13318" name="Rectangle 3"/>
          <p:cNvSpPr>
            <a:spLocks noChangeArrowheads="1"/>
          </p:cNvSpPr>
          <p:nvPr/>
        </p:nvSpPr>
        <p:spPr bwMode="auto">
          <a:xfrm>
            <a:off x="1143000" y="4757738"/>
            <a:ext cx="6781800" cy="954087"/>
          </a:xfrm>
          <a:prstGeom prst="rect">
            <a:avLst/>
          </a:prstGeom>
          <a:noFill/>
          <a:ln w="9525">
            <a:noFill/>
            <a:miter lim="800000"/>
            <a:headEnd/>
            <a:tailEnd/>
          </a:ln>
        </p:spPr>
        <p:txBody>
          <a:bodyPr anchor="ctr">
            <a:spAutoFit/>
          </a:bodyPr>
          <a:lstStyle/>
          <a:p>
            <a:r>
              <a:rPr lang="en-US" sz="1400">
                <a:latin typeface="Calibri" pitchFamily="34" charset="0"/>
                <a:ea typeface="Times New Roman" pitchFamily="18" charset="0"/>
                <a:cs typeface="Calibri" pitchFamily="34" charset="0"/>
              </a:rPr>
              <a:t>A stateless person is not recognized as a citizen by any state. Citizenship often enables people to obtain health care, employment, housing, and education, as well as provides voting rights and the ability to enter and exit a nation freely. Open Society Institute, Web, http://www.soros.org/indepth/stateless</a:t>
            </a:r>
            <a:endParaRPr lang="en-US" sz="1400">
              <a:ea typeface="Times New Roman" pitchFamily="18" charset="0"/>
              <a:cs typeface="Calibri" pitchFamily="34" charset="0"/>
            </a:endParaRPr>
          </a:p>
        </p:txBody>
      </p:sp>
      <p:sp>
        <p:nvSpPr>
          <p:cNvPr id="7" name="Rectangle 6"/>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B05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itle 5"/>
          <p:cNvSpPr>
            <a:spLocks noGrp="1"/>
          </p:cNvSpPr>
          <p:nvPr>
            <p:ph type="title"/>
          </p:nvPr>
        </p:nvSpPr>
        <p:spPr>
          <a:xfrm>
            <a:off x="457200" y="990600"/>
            <a:ext cx="8229600" cy="1143000"/>
          </a:xfrm>
        </p:spPr>
        <p:txBody>
          <a:bodyPr rtlCol="0">
            <a:normAutofit fontScale="90000"/>
          </a:bodyPr>
          <a:lstStyle/>
          <a:p>
            <a:pPr eaLnBrk="1" fontAlgn="auto" hangingPunct="1">
              <a:spcAft>
                <a:spcPts val="0"/>
              </a:spcAft>
              <a:defRPr/>
            </a:pPr>
            <a:r>
              <a:rPr lang="en-US" sz="4000" b="1" i="1" dirty="0" smtClean="0">
                <a:solidFill>
                  <a:srgbClr val="00B050"/>
                </a:solidFill>
              </a:rPr>
              <a:t>Concerns</a:t>
            </a:r>
            <a:r>
              <a:rPr lang="en-US" sz="4000" b="1" i="1" dirty="0" smtClean="0">
                <a:solidFill>
                  <a:srgbClr val="0070C0"/>
                </a:solidFill>
              </a:rPr>
              <a:t> </a:t>
            </a:r>
            <a:r>
              <a:rPr lang="en-US" sz="3100" b="1" i="1" dirty="0" smtClean="0">
                <a:solidFill>
                  <a:srgbClr val="002060"/>
                </a:solidFill>
                <a:latin typeface="Arial" pitchFamily="34" charset="0"/>
                <a:cs typeface="Arial" pitchFamily="34" charset="0"/>
              </a:rPr>
              <a:t>about Environmentally-induced Migration </a:t>
            </a:r>
            <a:r>
              <a:rPr lang="en-US" dirty="0" smtClean="0"/>
              <a:t/>
            </a:r>
            <a:br>
              <a:rPr lang="en-US" dirty="0" smtClean="0"/>
            </a:br>
            <a:endParaRPr lang="en-US" dirty="0" smtClean="0"/>
          </a:p>
        </p:txBody>
      </p:sp>
      <p:sp>
        <p:nvSpPr>
          <p:cNvPr id="14341" name="Rectangle 1"/>
          <p:cNvSpPr>
            <a:spLocks noChangeArrowheads="1"/>
          </p:cNvSpPr>
          <p:nvPr/>
        </p:nvSpPr>
        <p:spPr bwMode="auto">
          <a:xfrm>
            <a:off x="4038600" y="2330450"/>
            <a:ext cx="4419600" cy="3322638"/>
          </a:xfrm>
          <a:prstGeom prst="rect">
            <a:avLst/>
          </a:prstGeom>
          <a:noFill/>
          <a:ln w="9525">
            <a:noFill/>
            <a:miter lim="800000"/>
            <a:headEnd/>
            <a:tailEnd/>
          </a:ln>
        </p:spPr>
        <p:txBody>
          <a:bodyPr anchor="ctr">
            <a:spAutoFit/>
          </a:bodyPr>
          <a:lstStyle/>
          <a:p>
            <a:pPr>
              <a:buClr>
                <a:srgbClr val="FF0000"/>
              </a:buClr>
              <a:buFont typeface="Wingdings" pitchFamily="2" charset="2"/>
              <a:buChar char="v"/>
            </a:pPr>
            <a:r>
              <a:rPr lang="en-US" sz="2400">
                <a:cs typeface="Times New Roman" pitchFamily="18" charset="0"/>
              </a:rPr>
              <a:t>   </a:t>
            </a:r>
            <a:r>
              <a:rPr lang="en-US" sz="2400">
                <a:latin typeface="Calibri" pitchFamily="34" charset="0"/>
                <a:cs typeface="Times New Roman" pitchFamily="18" charset="0"/>
              </a:rPr>
              <a:t>Reduced availability of </a:t>
            </a:r>
            <a:r>
              <a:rPr lang="en-US" sz="2400">
                <a:solidFill>
                  <a:srgbClr val="0038A8"/>
                </a:solidFill>
                <a:latin typeface="Calibri" pitchFamily="34" charset="0"/>
                <a:cs typeface="Times New Roman" pitchFamily="18" charset="0"/>
              </a:rPr>
              <a:t>clean water </a:t>
            </a:r>
            <a:r>
              <a:rPr lang="en-US" sz="2400">
                <a:latin typeface="Calibri" pitchFamily="34" charset="0"/>
                <a:cs typeface="Times New Roman" pitchFamily="18" charset="0"/>
              </a:rPr>
              <a:t>has led to water stress for hundreds of millions of people;  </a:t>
            </a:r>
          </a:p>
          <a:p>
            <a:pPr>
              <a:buClr>
                <a:srgbClr val="FF0000"/>
              </a:buClr>
              <a:buFont typeface="Wingdings" pitchFamily="2" charset="2"/>
              <a:buChar char="v"/>
            </a:pPr>
            <a:endParaRPr lang="en-US" sz="2400">
              <a:latin typeface="Calibri" pitchFamily="34" charset="0"/>
              <a:cs typeface="Times New Roman" pitchFamily="18" charset="0"/>
            </a:endParaRPr>
          </a:p>
          <a:p>
            <a:pPr>
              <a:buClr>
                <a:srgbClr val="FF0000"/>
              </a:buClr>
              <a:buFont typeface="Wingdings" pitchFamily="2" charset="2"/>
              <a:buChar char="v"/>
            </a:pPr>
            <a:r>
              <a:rPr lang="en-US" sz="2400">
                <a:latin typeface="Calibri" pitchFamily="34" charset="0"/>
                <a:cs typeface="Times New Roman" pitchFamily="18" charset="0"/>
              </a:rPr>
              <a:t>   decreasing crop yields are placing tens of millions of people at risk of hunger and the likelihood of forced migration.</a:t>
            </a:r>
          </a:p>
          <a:p>
            <a:pPr>
              <a:buClr>
                <a:srgbClr val="FF0000"/>
              </a:buClr>
              <a:buFont typeface="Wingdings" pitchFamily="2" charset="2"/>
              <a:buChar char="v"/>
            </a:pPr>
            <a:endParaRPr lang="en-US">
              <a:cs typeface="Times New Roman" pitchFamily="18" charset="0"/>
            </a:endParaRPr>
          </a:p>
        </p:txBody>
      </p:sp>
      <p:pic>
        <p:nvPicPr>
          <p:cNvPr id="14342" name="Picture 2" descr="http://bread.typepad.com/.a/6a00d8341d945753ef0168e91cbc1d970c-500wi"/>
          <p:cNvPicPr>
            <a:picLocks noChangeAspect="1" noChangeArrowheads="1"/>
          </p:cNvPicPr>
          <p:nvPr/>
        </p:nvPicPr>
        <p:blipFill>
          <a:blip r:embed="rId2" cstate="print"/>
          <a:srcRect/>
          <a:stretch>
            <a:fillRect/>
          </a:stretch>
        </p:blipFill>
        <p:spPr bwMode="auto">
          <a:xfrm>
            <a:off x="609600" y="1981200"/>
            <a:ext cx="2755900" cy="1905000"/>
          </a:xfrm>
          <a:prstGeom prst="rect">
            <a:avLst/>
          </a:prstGeom>
          <a:noFill/>
          <a:ln w="9525">
            <a:noFill/>
            <a:miter lim="800000"/>
            <a:headEnd/>
            <a:tailEnd/>
          </a:ln>
        </p:spPr>
      </p:pic>
      <p:pic>
        <p:nvPicPr>
          <p:cNvPr id="14343" name="Picture 4" descr="http://static.guim.co.uk/sys-images/Guardian/Pix/pictures/2011/6/23/1308829178202/china-farmer-water-shorta-005.jpg"/>
          <p:cNvPicPr>
            <a:picLocks noChangeAspect="1" noChangeArrowheads="1"/>
          </p:cNvPicPr>
          <p:nvPr/>
        </p:nvPicPr>
        <p:blipFill>
          <a:blip r:embed="rId3" cstate="print"/>
          <a:srcRect/>
          <a:stretch>
            <a:fillRect/>
          </a:stretch>
        </p:blipFill>
        <p:spPr bwMode="auto">
          <a:xfrm>
            <a:off x="609600" y="4191000"/>
            <a:ext cx="2819400" cy="1692275"/>
          </a:xfrm>
          <a:prstGeom prst="rect">
            <a:avLst/>
          </a:prstGeom>
          <a:noFill/>
          <a:ln w="9525">
            <a:noFill/>
            <a:miter lim="800000"/>
            <a:headEnd/>
            <a:tailEnd/>
          </a:ln>
        </p:spPr>
      </p:pic>
      <p:sp>
        <p:nvSpPr>
          <p:cNvPr id="8" name="Rectangle 7"/>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601" name="Rectangle 1"/>
          <p:cNvSpPr>
            <a:spLocks noChangeArrowheads="1"/>
          </p:cNvSpPr>
          <p:nvPr/>
        </p:nvSpPr>
        <p:spPr bwMode="auto">
          <a:xfrm>
            <a:off x="1447800" y="2211388"/>
            <a:ext cx="6172200" cy="4032250"/>
          </a:xfrm>
          <a:prstGeom prst="rect">
            <a:avLst/>
          </a:prstGeom>
          <a:noFill/>
          <a:ln w="9525">
            <a:noFill/>
            <a:miter lim="800000"/>
            <a:headEnd/>
            <a:tailEnd/>
          </a:ln>
          <a:effectLst/>
        </p:spPr>
        <p:txBody>
          <a:bodyPr anchor="ctr">
            <a:spAutoFit/>
          </a:bodyPr>
          <a:lstStyle/>
          <a:p>
            <a:pPr>
              <a:buClr>
                <a:srgbClr val="FF0000"/>
              </a:buClr>
              <a:buFont typeface="Wingdings" pitchFamily="2" charset="2"/>
              <a:buChar char="v"/>
              <a:defRPr/>
            </a:pPr>
            <a:r>
              <a:rPr lang="en-US" sz="2000" dirty="0">
                <a:latin typeface="Arial" pitchFamily="34" charset="0"/>
                <a:ea typeface="Times New Roman" pitchFamily="18" charset="0"/>
                <a:cs typeface="Arial" pitchFamily="34" charset="0"/>
              </a:rPr>
              <a:t>    The effects of climate change have caused a negative </a:t>
            </a:r>
            <a:r>
              <a:rPr lang="en-US" sz="2000" dirty="0">
                <a:solidFill>
                  <a:srgbClr val="0038A8"/>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overall impact on human health</a:t>
            </a:r>
            <a:r>
              <a:rPr lang="en-US" sz="2000" dirty="0">
                <a:latin typeface="Arial" pitchFamily="34" charset="0"/>
                <a:ea typeface="Times New Roman" pitchFamily="18" charset="0"/>
                <a:cs typeface="Arial" pitchFamily="34" charset="0"/>
              </a:rPr>
              <a:t>, especially for older persons, the young, people living in extreme poverty, and other marginalized populations, calling for new adaptations and new policies that support these adaptations   </a:t>
            </a:r>
          </a:p>
          <a:p>
            <a:pPr>
              <a:buClr>
                <a:srgbClr val="FF0000"/>
              </a:buClr>
              <a:buFont typeface="Wingdings" pitchFamily="2" charset="2"/>
              <a:buChar char="v"/>
              <a:defRPr/>
            </a:pPr>
            <a:endParaRPr lang="en-US" sz="2000" dirty="0">
              <a:latin typeface="Arial" pitchFamily="34" charset="0"/>
              <a:ea typeface="PMingLiU" pitchFamily="18" charset="-120"/>
              <a:cs typeface="Arial" pitchFamily="34" charset="0"/>
            </a:endParaRPr>
          </a:p>
          <a:p>
            <a:pPr>
              <a:buClr>
                <a:srgbClr val="FF0000"/>
              </a:buClr>
              <a:buFont typeface="Wingdings" pitchFamily="2" charset="2"/>
              <a:buChar char="v"/>
              <a:defRPr/>
            </a:pPr>
            <a:r>
              <a:rPr lang="en-US" sz="2000" dirty="0">
                <a:latin typeface="Arial" pitchFamily="34" charset="0"/>
                <a:ea typeface="PMingLiU" pitchFamily="18" charset="-120"/>
                <a:cs typeface="Arial" pitchFamily="34" charset="0"/>
              </a:rPr>
              <a:t>    Similarly, adjustments and </a:t>
            </a:r>
            <a:r>
              <a:rPr lang="en-US" sz="2000" dirty="0">
                <a:solidFill>
                  <a:srgbClr val="0038A8"/>
                </a:solidFill>
                <a:effectLst>
                  <a:outerShdw blurRad="38100" dist="38100" dir="2700000" algn="tl">
                    <a:srgbClr val="000000">
                      <a:alpha val="43137"/>
                    </a:srgbClr>
                  </a:outerShdw>
                </a:effectLst>
                <a:latin typeface="Arial" pitchFamily="34" charset="0"/>
                <a:ea typeface="PMingLiU" pitchFamily="18" charset="-120"/>
                <a:cs typeface="Arial" pitchFamily="34" charset="0"/>
              </a:rPr>
              <a:t>policy adaptations are needed for children’s education</a:t>
            </a:r>
            <a:r>
              <a:rPr lang="en-US" sz="2000" dirty="0">
                <a:latin typeface="Arial" pitchFamily="34" charset="0"/>
                <a:ea typeface="PMingLiU" pitchFamily="18" charset="-120"/>
                <a:cs typeface="Arial" pitchFamily="34" charset="0"/>
              </a:rPr>
              <a:t>, which is impaired by the impact of environmental changes such as floods and drought</a:t>
            </a:r>
            <a:r>
              <a:rPr lang="en-US" sz="2000" dirty="0">
                <a:latin typeface="Arial" pitchFamily="34" charset="0"/>
                <a:cs typeface="Arial" pitchFamily="34" charset="0"/>
              </a:rPr>
              <a:t> </a:t>
            </a:r>
          </a:p>
          <a:p>
            <a:pPr eaLnBrk="0" hangingPunct="0">
              <a:defRPr/>
            </a:pPr>
            <a:r>
              <a:rPr lang="en-US" dirty="0">
                <a:latin typeface="Arial" pitchFamily="34" charset="0"/>
                <a:cs typeface="Arial" pitchFamily="34" charset="0"/>
              </a:rPr>
              <a:t/>
            </a:r>
            <a:br>
              <a:rPr lang="en-US" dirty="0">
                <a:latin typeface="Arial" pitchFamily="34" charset="0"/>
                <a:cs typeface="Arial" pitchFamily="34" charset="0"/>
              </a:rPr>
            </a:br>
            <a:endParaRPr lang="en-US" dirty="0">
              <a:latin typeface="Arial" pitchFamily="34" charset="0"/>
              <a:cs typeface="Arial" pitchFamily="34" charset="0"/>
            </a:endParaRPr>
          </a:p>
        </p:txBody>
      </p:sp>
      <p:sp>
        <p:nvSpPr>
          <p:cNvPr id="15365" name="Rectangle 6"/>
          <p:cNvSpPr>
            <a:spLocks noChangeArrowheads="1"/>
          </p:cNvSpPr>
          <p:nvPr/>
        </p:nvSpPr>
        <p:spPr bwMode="auto">
          <a:xfrm>
            <a:off x="609600" y="838200"/>
            <a:ext cx="8229600" cy="1016000"/>
          </a:xfrm>
          <a:prstGeom prst="rect">
            <a:avLst/>
          </a:prstGeom>
          <a:noFill/>
          <a:ln w="9525">
            <a:noFill/>
            <a:miter lim="800000"/>
            <a:headEnd/>
            <a:tailEnd/>
          </a:ln>
        </p:spPr>
        <p:txBody>
          <a:bodyPr>
            <a:spAutoFit/>
          </a:bodyPr>
          <a:lstStyle/>
          <a:p>
            <a:pPr algn="ctr"/>
            <a:r>
              <a:rPr lang="en-US" sz="3200" b="1" i="1">
                <a:solidFill>
                  <a:srgbClr val="00B050"/>
                </a:solidFill>
                <a:latin typeface="Calibri" pitchFamily="34" charset="0"/>
              </a:rPr>
              <a:t>Concerns</a:t>
            </a:r>
            <a:r>
              <a:rPr lang="en-US" sz="3200" b="1" i="1">
                <a:solidFill>
                  <a:srgbClr val="0070C0"/>
                </a:solidFill>
                <a:latin typeface="Calibri" pitchFamily="34" charset="0"/>
              </a:rPr>
              <a:t> </a:t>
            </a:r>
            <a:r>
              <a:rPr lang="en-US" sz="2800" b="1" i="1">
                <a:solidFill>
                  <a:srgbClr val="002060"/>
                </a:solidFill>
              </a:rPr>
              <a:t>about Environmentally-induced Migration</a:t>
            </a:r>
            <a:endParaRPr lang="en-US" sz="2800">
              <a:solidFill>
                <a:srgbClr val="002060"/>
              </a:solidFill>
            </a:endParaRPr>
          </a:p>
        </p:txBody>
      </p:sp>
      <p:sp>
        <p:nvSpPr>
          <p:cNvPr id="6" name="Rectangle 5"/>
          <p:cNvSpPr/>
          <p:nvPr/>
        </p:nvSpPr>
        <p:spPr>
          <a:xfrm>
            <a:off x="0" y="304800"/>
            <a:ext cx="9144000" cy="762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625" name="Rectangle 1"/>
          <p:cNvSpPr>
            <a:spLocks noChangeArrowheads="1"/>
          </p:cNvSpPr>
          <p:nvPr/>
        </p:nvSpPr>
        <p:spPr bwMode="auto">
          <a:xfrm>
            <a:off x="1219200" y="2209800"/>
            <a:ext cx="6705600" cy="3170238"/>
          </a:xfrm>
          <a:prstGeom prst="rect">
            <a:avLst/>
          </a:prstGeom>
          <a:noFill/>
          <a:ln w="9525">
            <a:noFill/>
            <a:miter lim="800000"/>
            <a:headEnd/>
            <a:tailEnd/>
          </a:ln>
          <a:effectLst/>
        </p:spPr>
        <p:txBody>
          <a:bodyPr anchor="ctr">
            <a:spAutoFit/>
          </a:bodyPr>
          <a:lstStyle/>
          <a:p>
            <a:pPr>
              <a:buClr>
                <a:srgbClr val="FF0000"/>
              </a:buClr>
              <a:buFont typeface="Wingdings" pitchFamily="2" charset="2"/>
              <a:buChar char="v"/>
              <a:defRPr/>
            </a:pPr>
            <a:r>
              <a:rPr lang="en-US" sz="2000" dirty="0">
                <a:latin typeface="Arial" pitchFamily="34" charset="0"/>
                <a:ea typeface="Times New Roman" pitchFamily="18" charset="0"/>
                <a:cs typeface="Arial" pitchFamily="34" charset="0"/>
              </a:rPr>
              <a:t>   Further drivers of EIM occur as migrants arrive in areas which are </a:t>
            </a:r>
            <a:r>
              <a:rPr lang="en-US" sz="2000" dirty="0">
                <a:solidFill>
                  <a:srgbClr val="0038A8"/>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already struggling with negative effects of environmental change</a:t>
            </a:r>
            <a:r>
              <a:rPr lang="en-US" sz="2000" dirty="0">
                <a:latin typeface="Arial" pitchFamily="34" charset="0"/>
                <a:ea typeface="Times New Roman" pitchFamily="18" charset="0"/>
                <a:cs typeface="Arial" pitchFamily="34" charset="0"/>
              </a:rPr>
              <a:t>, such as urban slums and dangerous coastal areas, which are often overextended and unable to effectively absorb migrants.</a:t>
            </a:r>
          </a:p>
          <a:p>
            <a:pPr>
              <a:buClr>
                <a:srgbClr val="FF0000"/>
              </a:buClr>
              <a:buFont typeface="Wingdings" pitchFamily="2" charset="2"/>
              <a:buChar char="v"/>
              <a:defRPr/>
            </a:pPr>
            <a:endParaRPr lang="en-US" sz="2000" dirty="0">
              <a:latin typeface="Arial" pitchFamily="34" charset="0"/>
              <a:cs typeface="Arial" pitchFamily="34" charset="0"/>
            </a:endParaRPr>
          </a:p>
          <a:p>
            <a:pPr eaLnBrk="0" hangingPunct="0">
              <a:buClr>
                <a:srgbClr val="FF0000"/>
              </a:buClr>
              <a:buFont typeface="Wingdings" pitchFamily="2" charset="2"/>
              <a:buChar char="v"/>
              <a:defRPr/>
            </a:pPr>
            <a:r>
              <a:rPr lang="en-US" sz="2000" dirty="0">
                <a:latin typeface="Arial" pitchFamily="34" charset="0"/>
                <a:ea typeface="Times New Roman" pitchFamily="18" charset="0"/>
                <a:cs typeface="Arial" pitchFamily="34" charset="0"/>
              </a:rPr>
              <a:t>   A critical concern is </a:t>
            </a:r>
            <a:r>
              <a:rPr lang="en-US" sz="2000" dirty="0">
                <a:solidFill>
                  <a:srgbClr val="0038A8"/>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human trafficking</a:t>
            </a:r>
            <a:r>
              <a:rPr lang="en-US" sz="2000" dirty="0">
                <a:latin typeface="Arial" pitchFamily="34" charset="0"/>
                <a:ea typeface="Times New Roman" pitchFamily="18" charset="0"/>
                <a:cs typeface="Arial" pitchFamily="34" charset="0"/>
              </a:rPr>
              <a:t>, especially of women and children who are forced to move out of their social-cultural surroundings and are very vulnerable to labor exploitation and sexual violence.</a:t>
            </a:r>
            <a:endParaRPr lang="en-US" sz="2000" dirty="0">
              <a:latin typeface="Arial" pitchFamily="34" charset="0"/>
              <a:cs typeface="Arial" pitchFamily="34" charset="0"/>
            </a:endParaRPr>
          </a:p>
        </p:txBody>
      </p:sp>
      <p:sp>
        <p:nvSpPr>
          <p:cNvPr id="16389" name="Rectangle 5"/>
          <p:cNvSpPr>
            <a:spLocks noChangeArrowheads="1"/>
          </p:cNvSpPr>
          <p:nvPr/>
        </p:nvSpPr>
        <p:spPr bwMode="auto">
          <a:xfrm>
            <a:off x="685800" y="838200"/>
            <a:ext cx="8077200" cy="1077913"/>
          </a:xfrm>
          <a:prstGeom prst="rect">
            <a:avLst/>
          </a:prstGeom>
          <a:noFill/>
          <a:ln w="9525">
            <a:noFill/>
            <a:miter lim="800000"/>
            <a:headEnd/>
            <a:tailEnd/>
          </a:ln>
        </p:spPr>
        <p:txBody>
          <a:bodyPr>
            <a:spAutoFit/>
          </a:bodyPr>
          <a:lstStyle/>
          <a:p>
            <a:pPr algn="ctr"/>
            <a:r>
              <a:rPr lang="en-US" sz="3200" b="1" i="1">
                <a:solidFill>
                  <a:srgbClr val="00B050"/>
                </a:solidFill>
                <a:latin typeface="Calibri" pitchFamily="34" charset="0"/>
              </a:rPr>
              <a:t>Concerns</a:t>
            </a:r>
            <a:r>
              <a:rPr lang="en-US" sz="3200" b="1" i="1">
                <a:solidFill>
                  <a:srgbClr val="0070C0"/>
                </a:solidFill>
                <a:latin typeface="Calibri" pitchFamily="34" charset="0"/>
              </a:rPr>
              <a:t> </a:t>
            </a:r>
            <a:r>
              <a:rPr lang="en-US" sz="3200" b="1" i="1">
                <a:solidFill>
                  <a:srgbClr val="002060"/>
                </a:solidFill>
                <a:latin typeface="Calibri" pitchFamily="34" charset="0"/>
              </a:rPr>
              <a:t>about Environmentally-induced Migration </a:t>
            </a:r>
            <a:endParaRPr lang="en-US" sz="3200">
              <a:solidFill>
                <a:srgbClr val="002060"/>
              </a:solidFill>
              <a:latin typeface="Calibri" pitchFamily="34" charset="0"/>
            </a:endParaRPr>
          </a:p>
        </p:txBody>
      </p:sp>
      <p:sp>
        <p:nvSpPr>
          <p:cNvPr id="6" name="Rectangle 5"/>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412" name="Rectangle 1"/>
          <p:cNvSpPr>
            <a:spLocks noChangeArrowheads="1"/>
          </p:cNvSpPr>
          <p:nvPr/>
        </p:nvSpPr>
        <p:spPr bwMode="auto">
          <a:xfrm>
            <a:off x="1143000" y="2438400"/>
            <a:ext cx="6781800" cy="2000250"/>
          </a:xfrm>
          <a:prstGeom prst="rect">
            <a:avLst/>
          </a:prstGeom>
          <a:noFill/>
          <a:ln w="9525">
            <a:noFill/>
            <a:miter lim="800000"/>
            <a:headEnd/>
            <a:tailEnd/>
          </a:ln>
        </p:spPr>
        <p:txBody>
          <a:bodyPr anchor="ctr">
            <a:spAutoFit/>
          </a:bodyPr>
          <a:lstStyle/>
          <a:p>
            <a:r>
              <a:rPr lang="en-US" sz="2000">
                <a:ea typeface="PMingLiU" pitchFamily="18" charset="-120"/>
              </a:rPr>
              <a:t>Migration, as one form of adaptation to the effects of climate change, will always exist.  Given this reality, here are some </a:t>
            </a:r>
            <a:r>
              <a:rPr lang="en-US" sz="2400">
                <a:solidFill>
                  <a:srgbClr val="002060"/>
                </a:solidFill>
                <a:ea typeface="PMingLiU" pitchFamily="18" charset="-120"/>
              </a:rPr>
              <a:t>proposed recommendations</a:t>
            </a:r>
            <a:r>
              <a:rPr lang="en-US" sz="2000">
                <a:solidFill>
                  <a:srgbClr val="002060"/>
                </a:solidFill>
                <a:ea typeface="PMingLiU" pitchFamily="18" charset="-120"/>
              </a:rPr>
              <a:t>, </a:t>
            </a:r>
            <a:r>
              <a:rPr lang="en-US" sz="2000">
                <a:ea typeface="PMingLiU" pitchFamily="18" charset="-120"/>
              </a:rPr>
              <a:t>which consider both the adaptation to, and mitigation of, effects of unsustainable social, economic, and environmental habits and policies:</a:t>
            </a:r>
          </a:p>
        </p:txBody>
      </p:sp>
      <p:sp>
        <p:nvSpPr>
          <p:cNvPr id="6" name="Rectangle 5"/>
          <p:cNvSpPr/>
          <p:nvPr/>
        </p:nvSpPr>
        <p:spPr>
          <a:xfrm>
            <a:off x="0" y="304800"/>
            <a:ext cx="9144000" cy="762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436" name="Title 5"/>
          <p:cNvSpPr>
            <a:spLocks noGrp="1"/>
          </p:cNvSpPr>
          <p:nvPr>
            <p:ph type="title"/>
          </p:nvPr>
        </p:nvSpPr>
        <p:spPr>
          <a:xfrm>
            <a:off x="457200" y="609600"/>
            <a:ext cx="8229600" cy="1143000"/>
          </a:xfrm>
        </p:spPr>
        <p:txBody>
          <a:bodyPr/>
          <a:lstStyle/>
          <a:p>
            <a:pPr eaLnBrk="1" hangingPunct="1"/>
            <a:r>
              <a:rPr lang="en-US" sz="3200" b="1" i="1" smtClean="0">
                <a:solidFill>
                  <a:srgbClr val="0070C0"/>
                </a:solidFill>
              </a:rPr>
              <a:t/>
            </a:r>
            <a:br>
              <a:rPr lang="en-US" sz="3200" b="1" i="1" smtClean="0">
                <a:solidFill>
                  <a:srgbClr val="0070C0"/>
                </a:solidFill>
              </a:rPr>
            </a:br>
            <a:r>
              <a:rPr lang="en-US" sz="3200" b="1" i="1" smtClean="0"/>
              <a:t>Recommendations</a:t>
            </a:r>
            <a:r>
              <a:rPr lang="en-US" sz="3200" b="1" i="1" smtClean="0">
                <a:solidFill>
                  <a:srgbClr val="0070C0"/>
                </a:solidFill>
              </a:rPr>
              <a:t/>
            </a:r>
            <a:br>
              <a:rPr lang="en-US" sz="3200" b="1" i="1" smtClean="0">
                <a:solidFill>
                  <a:srgbClr val="0070C0"/>
                </a:solidFill>
              </a:rPr>
            </a:br>
            <a:r>
              <a:rPr lang="en-US" sz="3200" b="1" i="1" smtClean="0">
                <a:solidFill>
                  <a:srgbClr val="0070C0"/>
                </a:solidFill>
              </a:rPr>
              <a:t>To Address Environmentally-induced Migration </a:t>
            </a:r>
            <a:r>
              <a:rPr lang="en-US" smtClean="0">
                <a:solidFill>
                  <a:srgbClr val="0070C0"/>
                </a:solidFill>
              </a:rPr>
              <a:t/>
            </a:r>
            <a:br>
              <a:rPr lang="en-US" smtClean="0">
                <a:solidFill>
                  <a:srgbClr val="0070C0"/>
                </a:solidFill>
              </a:rPr>
            </a:br>
            <a:endParaRPr lang="en-US" smtClean="0">
              <a:solidFill>
                <a:srgbClr val="0070C0"/>
              </a:solidFill>
            </a:endParaRPr>
          </a:p>
        </p:txBody>
      </p:sp>
      <p:sp>
        <p:nvSpPr>
          <p:cNvPr id="2" name="Rectangle 4"/>
          <p:cNvSpPr>
            <a:spLocks noChangeArrowheads="1"/>
          </p:cNvSpPr>
          <p:nvPr/>
        </p:nvSpPr>
        <p:spPr bwMode="auto">
          <a:xfrm>
            <a:off x="990600" y="2057400"/>
            <a:ext cx="7010400" cy="4308475"/>
          </a:xfrm>
          <a:prstGeom prst="rect">
            <a:avLst/>
          </a:prstGeom>
          <a:noFill/>
          <a:ln w="9525">
            <a:noFill/>
            <a:miter lim="800000"/>
            <a:headEnd/>
            <a:tailEnd/>
          </a:ln>
          <a:effectLst/>
        </p:spPr>
        <p:txBody>
          <a:bodyPr anchor="ctr">
            <a:spAutoFit/>
          </a:bodyPr>
          <a:lstStyle/>
          <a:p>
            <a:pPr marL="457200" indent="-457200">
              <a:buFont typeface="+mj-lt"/>
              <a:buAutoNum type="arabicPeriod"/>
              <a:defRPr/>
            </a:pPr>
            <a:r>
              <a:rPr lang="en-US" sz="2000" dirty="0">
                <a:solidFill>
                  <a:srgbClr val="002060"/>
                </a:solidFill>
                <a:latin typeface="Arial" pitchFamily="34" charset="0"/>
                <a:ea typeface="Times New Roman" pitchFamily="18" charset="0"/>
                <a:cs typeface="Arial" pitchFamily="34" charset="0"/>
              </a:rPr>
              <a:t>Coordination of coping strategies by States regarding:</a:t>
            </a:r>
          </a:p>
          <a:p>
            <a:pPr marL="457200" indent="-457200">
              <a:defRPr/>
            </a:pPr>
            <a:endParaRPr lang="en-US" sz="2000" dirty="0">
              <a:solidFill>
                <a:srgbClr val="002060"/>
              </a:solidFill>
              <a:latin typeface="Arial" pitchFamily="34" charset="0"/>
              <a:cs typeface="Arial" pitchFamily="34" charset="0"/>
            </a:endParaRPr>
          </a:p>
          <a:p>
            <a:pPr marL="800100" lvl="1" indent="-342900" eaLnBrk="0" hangingPunct="0">
              <a:buClr>
                <a:srgbClr val="FF0000"/>
              </a:buClr>
              <a:buFont typeface="Wingdings" pitchFamily="2" charset="2"/>
              <a:buChar char="v"/>
              <a:defRPr/>
            </a:pPr>
            <a:r>
              <a:rPr lang="en-US" dirty="0">
                <a:solidFill>
                  <a:srgbClr val="002060"/>
                </a:solidFill>
                <a:latin typeface="Arial" pitchFamily="34" charset="0"/>
                <a:ea typeface="Times New Roman" pitchFamily="18" charset="0"/>
                <a:cs typeface="Arial" pitchFamily="34" charset="0"/>
              </a:rPr>
              <a:t>Enhancement of livelihoods through the development of green jobs, sustainable fisheries, provision of sustainable infrastructure and services, and sustainable agricultural development</a:t>
            </a:r>
          </a:p>
          <a:p>
            <a:pPr marL="800100" lvl="1" indent="-342900" eaLnBrk="0" hangingPunct="0">
              <a:buClr>
                <a:srgbClr val="FF0000"/>
              </a:buClr>
              <a:buFont typeface="Wingdings" pitchFamily="2" charset="2"/>
              <a:buChar char="v"/>
              <a:defRPr/>
            </a:pPr>
            <a:endParaRPr lang="en-US" dirty="0">
              <a:solidFill>
                <a:srgbClr val="002060"/>
              </a:solidFill>
              <a:latin typeface="Arial" pitchFamily="34" charset="0"/>
              <a:cs typeface="Arial" pitchFamily="34" charset="0"/>
            </a:endParaRPr>
          </a:p>
          <a:p>
            <a:pPr marL="800100" lvl="1" indent="-342900" eaLnBrk="0" hangingPunct="0">
              <a:buClr>
                <a:srgbClr val="FF0000"/>
              </a:buClr>
              <a:buFont typeface="Wingdings" pitchFamily="2" charset="2"/>
              <a:buChar char="v"/>
              <a:defRPr/>
            </a:pPr>
            <a:r>
              <a:rPr lang="en-US" dirty="0">
                <a:solidFill>
                  <a:srgbClr val="002060"/>
                </a:solidFill>
                <a:latin typeface="Arial" pitchFamily="34" charset="0"/>
                <a:ea typeface="Times New Roman" pitchFamily="18" charset="0"/>
                <a:cs typeface="Arial" pitchFamily="34" charset="0"/>
              </a:rPr>
              <a:t>Adoption of policies that facilitate sustainable production and consumption</a:t>
            </a:r>
          </a:p>
          <a:p>
            <a:pPr marL="800100" lvl="1" indent="-342900" eaLnBrk="0" hangingPunct="0">
              <a:buClr>
                <a:srgbClr val="FF0000"/>
              </a:buClr>
              <a:buFont typeface="Wingdings" pitchFamily="2" charset="2"/>
              <a:buChar char="v"/>
              <a:defRPr/>
            </a:pPr>
            <a:endParaRPr lang="en-US" dirty="0">
              <a:solidFill>
                <a:srgbClr val="002060"/>
              </a:solidFill>
              <a:latin typeface="Arial" pitchFamily="34" charset="0"/>
              <a:cs typeface="Arial" pitchFamily="34" charset="0"/>
            </a:endParaRPr>
          </a:p>
          <a:p>
            <a:pPr marL="800100" lvl="1" indent="-342900" eaLnBrk="0" hangingPunct="0">
              <a:buClr>
                <a:srgbClr val="FF0000"/>
              </a:buClr>
              <a:buFont typeface="Wingdings" pitchFamily="2" charset="2"/>
              <a:buChar char="v"/>
              <a:defRPr/>
            </a:pPr>
            <a:r>
              <a:rPr lang="en-US" dirty="0">
                <a:solidFill>
                  <a:srgbClr val="002060"/>
                </a:solidFill>
                <a:latin typeface="Arial" pitchFamily="34" charset="0"/>
                <a:ea typeface="Times New Roman" pitchFamily="18" charset="0"/>
                <a:cs typeface="Arial" pitchFamily="34" charset="0"/>
              </a:rPr>
              <a:t>Urban planning that takes environmentally-induced migration to cities into account</a:t>
            </a:r>
          </a:p>
          <a:p>
            <a:pPr marL="800100" lvl="1" indent="-342900" eaLnBrk="0" hangingPunct="0">
              <a:buClr>
                <a:srgbClr val="FF0000"/>
              </a:buClr>
              <a:buFont typeface="Wingdings" pitchFamily="2" charset="2"/>
              <a:buChar char="v"/>
              <a:defRPr/>
            </a:pPr>
            <a:endParaRPr lang="en-US" dirty="0">
              <a:latin typeface="Arial" pitchFamily="34" charset="0"/>
              <a:cs typeface="Arial" pitchFamily="34" charset="0"/>
            </a:endParaRPr>
          </a:p>
          <a:p>
            <a:pPr eaLnBrk="0" hangingPunct="0">
              <a:defRPr/>
            </a:pPr>
            <a:r>
              <a:rPr lang="en-US" dirty="0">
                <a:latin typeface="Calibri" pitchFamily="34" charset="0"/>
              </a:rPr>
              <a:t/>
            </a:r>
            <a:br>
              <a:rPr lang="en-US" dirty="0">
                <a:latin typeface="Calibri" pitchFamily="34" charset="0"/>
              </a:rPr>
            </a:br>
            <a:endParaRPr lang="en-US" dirty="0">
              <a:latin typeface="Calibri" pitchFamily="34" charset="0"/>
            </a:endParaRPr>
          </a:p>
        </p:txBody>
      </p:sp>
      <p:sp>
        <p:nvSpPr>
          <p:cNvPr id="8" name="Rectangle 7"/>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460" name="Title 5"/>
          <p:cNvSpPr>
            <a:spLocks noGrp="1"/>
          </p:cNvSpPr>
          <p:nvPr>
            <p:ph type="title"/>
          </p:nvPr>
        </p:nvSpPr>
        <p:spPr>
          <a:xfrm>
            <a:off x="381000" y="990600"/>
            <a:ext cx="8229600" cy="1143000"/>
          </a:xfrm>
        </p:spPr>
        <p:txBody>
          <a:bodyPr/>
          <a:lstStyle/>
          <a:p>
            <a:pPr eaLnBrk="1" hangingPunct="1"/>
            <a:r>
              <a:rPr lang="en-US" sz="3200" b="1" i="1" smtClean="0">
                <a:solidFill>
                  <a:srgbClr val="0070C0"/>
                </a:solidFill>
              </a:rPr>
              <a:t/>
            </a:r>
            <a:br>
              <a:rPr lang="en-US" sz="3200" b="1" i="1" smtClean="0">
                <a:solidFill>
                  <a:srgbClr val="0070C0"/>
                </a:solidFill>
              </a:rPr>
            </a:br>
            <a:r>
              <a:rPr lang="en-US" sz="3200" b="1" i="1" smtClean="0"/>
              <a:t>Recommendations</a:t>
            </a:r>
            <a:r>
              <a:rPr lang="en-US" sz="3200" b="1" i="1" smtClean="0">
                <a:solidFill>
                  <a:srgbClr val="0070C0"/>
                </a:solidFill>
              </a:rPr>
              <a:t/>
            </a:r>
            <a:br>
              <a:rPr lang="en-US" sz="3200" b="1" i="1" smtClean="0">
                <a:solidFill>
                  <a:srgbClr val="0070C0"/>
                </a:solidFill>
              </a:rPr>
            </a:br>
            <a:r>
              <a:rPr lang="en-US" sz="3200" b="1" i="1" smtClean="0">
                <a:solidFill>
                  <a:srgbClr val="0070C0"/>
                </a:solidFill>
              </a:rPr>
              <a:t> To Address Environmentally-induced Migration </a:t>
            </a:r>
            <a:r>
              <a:rPr lang="en-US" smtClean="0">
                <a:solidFill>
                  <a:srgbClr val="0070C0"/>
                </a:solidFill>
              </a:rPr>
              <a:t/>
            </a:r>
            <a:br>
              <a:rPr lang="en-US" smtClean="0">
                <a:solidFill>
                  <a:srgbClr val="0070C0"/>
                </a:solidFill>
              </a:rPr>
            </a:br>
            <a:endParaRPr lang="en-US" smtClean="0">
              <a:solidFill>
                <a:srgbClr val="0070C0"/>
              </a:solidFill>
            </a:endParaRPr>
          </a:p>
        </p:txBody>
      </p:sp>
      <p:sp>
        <p:nvSpPr>
          <p:cNvPr id="18436" name="Rectangle 4"/>
          <p:cNvSpPr>
            <a:spLocks noChangeArrowheads="1"/>
          </p:cNvSpPr>
          <p:nvPr/>
        </p:nvSpPr>
        <p:spPr bwMode="auto">
          <a:xfrm>
            <a:off x="990600" y="2286000"/>
            <a:ext cx="7010400" cy="1262063"/>
          </a:xfrm>
          <a:prstGeom prst="rect">
            <a:avLst/>
          </a:prstGeom>
          <a:noFill/>
          <a:ln w="9525">
            <a:noFill/>
            <a:miter lim="800000"/>
            <a:headEnd/>
            <a:tailEnd/>
          </a:ln>
          <a:effectLst/>
        </p:spPr>
        <p:txBody>
          <a:bodyPr anchor="ctr">
            <a:spAutoFit/>
          </a:bodyPr>
          <a:lstStyle/>
          <a:p>
            <a:pPr marL="457200" indent="-457200">
              <a:buFont typeface="+mj-lt"/>
              <a:buAutoNum type="arabicPeriod"/>
              <a:defRPr/>
            </a:pPr>
            <a:r>
              <a:rPr lang="en-US" sz="2000" dirty="0">
                <a:solidFill>
                  <a:srgbClr val="002060"/>
                </a:solidFill>
                <a:latin typeface="Arial" pitchFamily="34" charset="0"/>
                <a:ea typeface="Times New Roman" pitchFamily="18" charset="0"/>
                <a:cs typeface="Arial" pitchFamily="34" charset="0"/>
              </a:rPr>
              <a:t>Coordination of coping strategies by States regarding:</a:t>
            </a:r>
          </a:p>
          <a:p>
            <a:pPr marL="457200" indent="-457200">
              <a:defRPr/>
            </a:pPr>
            <a:endParaRPr lang="en-US" sz="2000" dirty="0">
              <a:latin typeface="Arial" pitchFamily="34" charset="0"/>
              <a:cs typeface="Arial" pitchFamily="34" charset="0"/>
            </a:endParaRPr>
          </a:p>
          <a:p>
            <a:pPr eaLnBrk="0" hangingPunct="0">
              <a:defRPr/>
            </a:pPr>
            <a:r>
              <a:rPr lang="en-US" dirty="0">
                <a:latin typeface="Calibri" pitchFamily="34" charset="0"/>
              </a:rPr>
              <a:t/>
            </a:r>
            <a:br>
              <a:rPr lang="en-US" dirty="0">
                <a:latin typeface="Calibri" pitchFamily="34" charset="0"/>
              </a:rPr>
            </a:br>
            <a:endParaRPr lang="en-US" dirty="0">
              <a:latin typeface="Calibri" pitchFamily="34" charset="0"/>
            </a:endParaRPr>
          </a:p>
        </p:txBody>
      </p:sp>
      <p:sp>
        <p:nvSpPr>
          <p:cNvPr id="19462" name="Rectangle 1"/>
          <p:cNvSpPr>
            <a:spLocks noChangeArrowheads="1"/>
          </p:cNvSpPr>
          <p:nvPr/>
        </p:nvSpPr>
        <p:spPr bwMode="auto">
          <a:xfrm>
            <a:off x="1524000" y="2809875"/>
            <a:ext cx="6096000" cy="3448050"/>
          </a:xfrm>
          <a:prstGeom prst="rect">
            <a:avLst/>
          </a:prstGeom>
          <a:noFill/>
          <a:ln w="9525">
            <a:noFill/>
            <a:miter lim="800000"/>
            <a:headEnd/>
            <a:tailEnd/>
          </a:ln>
        </p:spPr>
        <p:txBody>
          <a:bodyPr anchor="ctr">
            <a:spAutoFit/>
          </a:bodyPr>
          <a:lstStyle/>
          <a:p>
            <a:pPr>
              <a:buClr>
                <a:srgbClr val="FF0000"/>
              </a:buClr>
              <a:buFont typeface="Wingdings" pitchFamily="2" charset="2"/>
              <a:buChar char="v"/>
            </a:pPr>
            <a:r>
              <a:rPr lang="en-US" sz="2000">
                <a:solidFill>
                  <a:srgbClr val="002060"/>
                </a:solidFill>
                <a:cs typeface="Times New Roman" pitchFamily="18" charset="0"/>
              </a:rPr>
              <a:t>   Participation in decision making by all stakeholders, especially migrant populations and indigenous peoples</a:t>
            </a:r>
          </a:p>
          <a:p>
            <a:pPr>
              <a:buClr>
                <a:srgbClr val="FF0000"/>
              </a:buClr>
              <a:buFont typeface="Wingdings" pitchFamily="2" charset="2"/>
              <a:buChar char="v"/>
            </a:pPr>
            <a:endParaRPr lang="en-US" sz="2000">
              <a:solidFill>
                <a:srgbClr val="002060"/>
              </a:solidFill>
            </a:endParaRPr>
          </a:p>
          <a:p>
            <a:pPr eaLnBrk="0" hangingPunct="0">
              <a:buClr>
                <a:srgbClr val="FF0000"/>
              </a:buClr>
              <a:buFont typeface="Wingdings" pitchFamily="2" charset="2"/>
              <a:buChar char="v"/>
            </a:pPr>
            <a:r>
              <a:rPr lang="en-US" sz="2000">
                <a:solidFill>
                  <a:srgbClr val="002060"/>
                </a:solidFill>
                <a:cs typeface="Times New Roman" pitchFamily="18" charset="0"/>
              </a:rPr>
              <a:t>   Facilitation of equitable distribution of benefits by means of a Social Protection Floor  providing: community-level insurance and individual micro-insurance; social protection via conditional cash transfers, and government-subsidized index insurance</a:t>
            </a:r>
            <a:r>
              <a:rPr lang="en-US" sz="2000">
                <a:solidFill>
                  <a:srgbClr val="002060"/>
                </a:solidFill>
              </a:rPr>
              <a:t> </a:t>
            </a:r>
            <a:r>
              <a:rPr lang="en-US">
                <a:latin typeface="Calibri" pitchFamily="34" charset="0"/>
              </a:rPr>
              <a:t/>
            </a:r>
            <a:br>
              <a:rPr lang="en-US">
                <a:latin typeface="Calibri" pitchFamily="34" charset="0"/>
              </a:rPr>
            </a:br>
            <a:endParaRPr lang="en-US">
              <a:latin typeface="Calibri" pitchFamily="34" charset="0"/>
            </a:endParaRPr>
          </a:p>
        </p:txBody>
      </p:sp>
      <p:sp>
        <p:nvSpPr>
          <p:cNvPr id="9" name="Rectangle 8"/>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484" name="Title 5"/>
          <p:cNvSpPr>
            <a:spLocks noGrp="1"/>
          </p:cNvSpPr>
          <p:nvPr>
            <p:ph type="title"/>
          </p:nvPr>
        </p:nvSpPr>
        <p:spPr>
          <a:xfrm>
            <a:off x="381000" y="685800"/>
            <a:ext cx="8229600" cy="1143000"/>
          </a:xfrm>
        </p:spPr>
        <p:txBody>
          <a:bodyPr/>
          <a:lstStyle/>
          <a:p>
            <a:pPr eaLnBrk="1" hangingPunct="1"/>
            <a:r>
              <a:rPr lang="en-US" sz="3200" b="1" i="1" smtClean="0">
                <a:solidFill>
                  <a:srgbClr val="0070C0"/>
                </a:solidFill>
              </a:rPr>
              <a:t/>
            </a:r>
            <a:br>
              <a:rPr lang="en-US" sz="3200" b="1" i="1" smtClean="0">
                <a:solidFill>
                  <a:srgbClr val="0070C0"/>
                </a:solidFill>
              </a:rPr>
            </a:br>
            <a:r>
              <a:rPr lang="en-US" sz="3200" b="1" i="1" smtClean="0"/>
              <a:t>Recommendations</a:t>
            </a:r>
            <a:r>
              <a:rPr lang="en-US" sz="3200" b="1" i="1" smtClean="0">
                <a:solidFill>
                  <a:srgbClr val="0070C0"/>
                </a:solidFill>
              </a:rPr>
              <a:t/>
            </a:r>
            <a:br>
              <a:rPr lang="en-US" sz="3200" b="1" i="1" smtClean="0">
                <a:solidFill>
                  <a:srgbClr val="0070C0"/>
                </a:solidFill>
              </a:rPr>
            </a:br>
            <a:r>
              <a:rPr lang="en-US" sz="3200" b="1" i="1" smtClean="0">
                <a:solidFill>
                  <a:srgbClr val="0070C0"/>
                </a:solidFill>
              </a:rPr>
              <a:t>To Address Environmentally-induced Migration </a:t>
            </a:r>
            <a:r>
              <a:rPr lang="en-US" smtClean="0">
                <a:solidFill>
                  <a:srgbClr val="0070C0"/>
                </a:solidFill>
              </a:rPr>
              <a:t/>
            </a:r>
            <a:br>
              <a:rPr lang="en-US" smtClean="0">
                <a:solidFill>
                  <a:srgbClr val="0070C0"/>
                </a:solidFill>
              </a:rPr>
            </a:br>
            <a:endParaRPr lang="en-US" smtClean="0">
              <a:solidFill>
                <a:srgbClr val="0070C0"/>
              </a:solidFill>
            </a:endParaRPr>
          </a:p>
        </p:txBody>
      </p:sp>
      <p:sp>
        <p:nvSpPr>
          <p:cNvPr id="18436" name="Rectangle 4"/>
          <p:cNvSpPr>
            <a:spLocks noChangeArrowheads="1"/>
          </p:cNvSpPr>
          <p:nvPr/>
        </p:nvSpPr>
        <p:spPr bwMode="auto">
          <a:xfrm>
            <a:off x="1066800" y="1982788"/>
            <a:ext cx="7010400" cy="954087"/>
          </a:xfrm>
          <a:prstGeom prst="rect">
            <a:avLst/>
          </a:prstGeom>
          <a:noFill/>
          <a:ln w="9525">
            <a:noFill/>
            <a:miter lim="800000"/>
            <a:headEnd/>
            <a:tailEnd/>
          </a:ln>
          <a:effectLst/>
        </p:spPr>
        <p:txBody>
          <a:bodyPr anchor="ctr">
            <a:spAutoFit/>
          </a:bodyPr>
          <a:lstStyle/>
          <a:p>
            <a:pPr marL="457200" indent="-457200">
              <a:defRPr/>
            </a:pPr>
            <a:endParaRPr lang="en-US" sz="2000" dirty="0">
              <a:latin typeface="Arial" pitchFamily="34" charset="0"/>
              <a:cs typeface="Arial" pitchFamily="34" charset="0"/>
            </a:endParaRPr>
          </a:p>
          <a:p>
            <a:pPr eaLnBrk="0" hangingPunct="0">
              <a:defRPr/>
            </a:pPr>
            <a:r>
              <a:rPr lang="en-US" dirty="0">
                <a:latin typeface="Calibri" pitchFamily="34" charset="0"/>
              </a:rPr>
              <a:t/>
            </a:r>
            <a:br>
              <a:rPr lang="en-US" dirty="0">
                <a:latin typeface="Calibri" pitchFamily="34" charset="0"/>
              </a:rPr>
            </a:br>
            <a:endParaRPr lang="en-US" dirty="0">
              <a:latin typeface="Calibri" pitchFamily="34" charset="0"/>
            </a:endParaRPr>
          </a:p>
        </p:txBody>
      </p:sp>
      <p:sp>
        <p:nvSpPr>
          <p:cNvPr id="20486" name="Rectangle 1"/>
          <p:cNvSpPr>
            <a:spLocks noChangeArrowheads="1"/>
          </p:cNvSpPr>
          <p:nvPr/>
        </p:nvSpPr>
        <p:spPr bwMode="auto">
          <a:xfrm>
            <a:off x="1524000" y="3636963"/>
            <a:ext cx="6096000" cy="646112"/>
          </a:xfrm>
          <a:prstGeom prst="rect">
            <a:avLst/>
          </a:prstGeom>
          <a:noFill/>
          <a:ln w="9525">
            <a:noFill/>
            <a:miter lim="800000"/>
            <a:headEnd/>
            <a:tailEnd/>
          </a:ln>
        </p:spPr>
        <p:txBody>
          <a:bodyPr anchor="ctr">
            <a:spAutoFit/>
          </a:bodyPr>
          <a:lstStyle/>
          <a:p>
            <a:pPr>
              <a:buClr>
                <a:srgbClr val="FF0000"/>
              </a:buClr>
            </a:pPr>
            <a:r>
              <a:rPr lang="en-US">
                <a:latin typeface="Calibri" pitchFamily="34" charset="0"/>
              </a:rPr>
              <a:t/>
            </a:r>
            <a:br>
              <a:rPr lang="en-US">
                <a:latin typeface="Calibri" pitchFamily="34" charset="0"/>
              </a:rPr>
            </a:br>
            <a:endParaRPr lang="en-US">
              <a:latin typeface="Calibri" pitchFamily="34" charset="0"/>
            </a:endParaRPr>
          </a:p>
        </p:txBody>
      </p:sp>
      <p:sp>
        <p:nvSpPr>
          <p:cNvPr id="20487" name="Rectangle 1"/>
          <p:cNvSpPr>
            <a:spLocks noChangeArrowheads="1"/>
          </p:cNvSpPr>
          <p:nvPr/>
        </p:nvSpPr>
        <p:spPr bwMode="auto">
          <a:xfrm>
            <a:off x="914400" y="2438400"/>
            <a:ext cx="7543800" cy="3170238"/>
          </a:xfrm>
          <a:prstGeom prst="rect">
            <a:avLst/>
          </a:prstGeom>
          <a:noFill/>
          <a:ln w="9525">
            <a:noFill/>
            <a:miter lim="800000"/>
            <a:headEnd/>
            <a:tailEnd/>
          </a:ln>
        </p:spPr>
        <p:txBody>
          <a:bodyPr anchor="ctr">
            <a:spAutoFit/>
          </a:bodyPr>
          <a:lstStyle/>
          <a:p>
            <a:pPr marL="228600" indent="-228600"/>
            <a:r>
              <a:rPr lang="en-US" sz="2000">
                <a:solidFill>
                  <a:srgbClr val="002060"/>
                </a:solidFill>
                <a:cs typeface="Times New Roman" pitchFamily="18" charset="0"/>
              </a:rPr>
              <a:t>2. Admission of environmental migrants by industrialized nations</a:t>
            </a:r>
          </a:p>
          <a:p>
            <a:pPr marL="228600" indent="-228600"/>
            <a:r>
              <a:rPr lang="en-US" sz="2000">
                <a:solidFill>
                  <a:srgbClr val="002060"/>
                </a:solidFill>
                <a:cs typeface="Times New Roman" pitchFamily="18" charset="0"/>
              </a:rPr>
              <a:t> </a:t>
            </a:r>
            <a:endParaRPr lang="en-US" sz="2000">
              <a:solidFill>
                <a:srgbClr val="002060"/>
              </a:solidFill>
            </a:endParaRPr>
          </a:p>
          <a:p>
            <a:pPr marL="228600" indent="-228600" eaLnBrk="0" hangingPunct="0"/>
            <a:r>
              <a:rPr lang="en-US" sz="2000">
                <a:solidFill>
                  <a:srgbClr val="002060"/>
                </a:solidFill>
                <a:cs typeface="Times New Roman" pitchFamily="18" charset="0"/>
              </a:rPr>
              <a:t>3. Enhancement of food and water security by improving the management of agricultural water systems, both rain-fed and irrigated; soil fertility management; expanding cropped areas; investing in irrigation; engaging in fair agricultural trade; and by improvement of sanitation and clean water supply through the use of  photovoltaic systems. This is important both for areas where migrants originate and their areas of destination</a:t>
            </a:r>
          </a:p>
          <a:p>
            <a:pPr marL="228600" indent="-228600" eaLnBrk="0" hangingPunct="0"/>
            <a:endParaRPr lang="en-US" sz="2000">
              <a:solidFill>
                <a:srgbClr val="0038A8"/>
              </a:solidFill>
            </a:endParaRPr>
          </a:p>
        </p:txBody>
      </p:sp>
      <p:sp>
        <p:nvSpPr>
          <p:cNvPr id="8" name="Rectangle 7"/>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508" name="Title 5"/>
          <p:cNvSpPr>
            <a:spLocks noGrp="1"/>
          </p:cNvSpPr>
          <p:nvPr>
            <p:ph type="title"/>
          </p:nvPr>
        </p:nvSpPr>
        <p:spPr>
          <a:xfrm>
            <a:off x="381000" y="838200"/>
            <a:ext cx="8229600" cy="1143000"/>
          </a:xfrm>
        </p:spPr>
        <p:txBody>
          <a:bodyPr/>
          <a:lstStyle/>
          <a:p>
            <a:pPr eaLnBrk="1" hangingPunct="1"/>
            <a:r>
              <a:rPr lang="en-US" sz="3200" b="1" i="1" smtClean="0">
                <a:solidFill>
                  <a:srgbClr val="0070C0"/>
                </a:solidFill>
              </a:rPr>
              <a:t/>
            </a:r>
            <a:br>
              <a:rPr lang="en-US" sz="3200" b="1" i="1" smtClean="0">
                <a:solidFill>
                  <a:srgbClr val="0070C0"/>
                </a:solidFill>
              </a:rPr>
            </a:br>
            <a:r>
              <a:rPr lang="en-US" sz="3200" b="1" i="1" smtClean="0"/>
              <a:t>Recommendations</a:t>
            </a:r>
            <a:r>
              <a:rPr lang="en-US" sz="3200" b="1" i="1" smtClean="0">
                <a:solidFill>
                  <a:srgbClr val="0070C0"/>
                </a:solidFill>
              </a:rPr>
              <a:t/>
            </a:r>
            <a:br>
              <a:rPr lang="en-US" sz="3200" b="1" i="1" smtClean="0">
                <a:solidFill>
                  <a:srgbClr val="0070C0"/>
                </a:solidFill>
              </a:rPr>
            </a:br>
            <a:r>
              <a:rPr lang="en-US" sz="3200" b="1" i="1" smtClean="0">
                <a:solidFill>
                  <a:srgbClr val="0070C0"/>
                </a:solidFill>
              </a:rPr>
              <a:t> Address Environmentally-induced Migration </a:t>
            </a:r>
            <a:r>
              <a:rPr lang="en-US" smtClean="0">
                <a:solidFill>
                  <a:srgbClr val="0070C0"/>
                </a:solidFill>
              </a:rPr>
              <a:t/>
            </a:r>
            <a:br>
              <a:rPr lang="en-US" smtClean="0">
                <a:solidFill>
                  <a:srgbClr val="0070C0"/>
                </a:solidFill>
              </a:rPr>
            </a:br>
            <a:endParaRPr lang="en-US" smtClean="0">
              <a:solidFill>
                <a:srgbClr val="0070C0"/>
              </a:solidFill>
            </a:endParaRPr>
          </a:p>
        </p:txBody>
      </p:sp>
      <p:sp>
        <p:nvSpPr>
          <p:cNvPr id="18436" name="Rectangle 4"/>
          <p:cNvSpPr>
            <a:spLocks noChangeArrowheads="1"/>
          </p:cNvSpPr>
          <p:nvPr/>
        </p:nvSpPr>
        <p:spPr bwMode="auto">
          <a:xfrm>
            <a:off x="1066800" y="1982788"/>
            <a:ext cx="7010400" cy="954087"/>
          </a:xfrm>
          <a:prstGeom prst="rect">
            <a:avLst/>
          </a:prstGeom>
          <a:noFill/>
          <a:ln w="9525">
            <a:noFill/>
            <a:miter lim="800000"/>
            <a:headEnd/>
            <a:tailEnd/>
          </a:ln>
          <a:effectLst/>
        </p:spPr>
        <p:txBody>
          <a:bodyPr anchor="ctr">
            <a:spAutoFit/>
          </a:bodyPr>
          <a:lstStyle/>
          <a:p>
            <a:pPr marL="457200" indent="-457200">
              <a:defRPr/>
            </a:pPr>
            <a:endParaRPr lang="en-US" sz="2000" dirty="0">
              <a:latin typeface="Arial" pitchFamily="34" charset="0"/>
              <a:cs typeface="Arial" pitchFamily="34" charset="0"/>
            </a:endParaRPr>
          </a:p>
          <a:p>
            <a:pPr eaLnBrk="0" hangingPunct="0">
              <a:defRPr/>
            </a:pPr>
            <a:r>
              <a:rPr lang="en-US" dirty="0">
                <a:latin typeface="Calibri" pitchFamily="34" charset="0"/>
              </a:rPr>
              <a:t/>
            </a:r>
            <a:br>
              <a:rPr lang="en-US" dirty="0">
                <a:latin typeface="Calibri" pitchFamily="34" charset="0"/>
              </a:rPr>
            </a:br>
            <a:endParaRPr lang="en-US" dirty="0">
              <a:latin typeface="Calibri" pitchFamily="34" charset="0"/>
            </a:endParaRPr>
          </a:p>
        </p:txBody>
      </p:sp>
      <p:sp>
        <p:nvSpPr>
          <p:cNvPr id="21510" name="Rectangle 1"/>
          <p:cNvSpPr>
            <a:spLocks noChangeArrowheads="1"/>
          </p:cNvSpPr>
          <p:nvPr/>
        </p:nvSpPr>
        <p:spPr bwMode="auto">
          <a:xfrm>
            <a:off x="1524000" y="3636963"/>
            <a:ext cx="6096000" cy="646112"/>
          </a:xfrm>
          <a:prstGeom prst="rect">
            <a:avLst/>
          </a:prstGeom>
          <a:noFill/>
          <a:ln w="9525">
            <a:noFill/>
            <a:miter lim="800000"/>
            <a:headEnd/>
            <a:tailEnd/>
          </a:ln>
        </p:spPr>
        <p:txBody>
          <a:bodyPr anchor="ctr">
            <a:spAutoFit/>
          </a:bodyPr>
          <a:lstStyle/>
          <a:p>
            <a:pPr>
              <a:buClr>
                <a:srgbClr val="FF0000"/>
              </a:buClr>
            </a:pPr>
            <a:r>
              <a:rPr lang="en-US">
                <a:latin typeface="Calibri" pitchFamily="34" charset="0"/>
              </a:rPr>
              <a:t/>
            </a:r>
            <a:br>
              <a:rPr lang="en-US">
                <a:latin typeface="Calibri" pitchFamily="34" charset="0"/>
              </a:rPr>
            </a:br>
            <a:endParaRPr lang="en-US">
              <a:latin typeface="Calibri" pitchFamily="34" charset="0"/>
            </a:endParaRPr>
          </a:p>
        </p:txBody>
      </p:sp>
      <p:sp>
        <p:nvSpPr>
          <p:cNvPr id="21511" name="Rectangle 1"/>
          <p:cNvSpPr>
            <a:spLocks noChangeArrowheads="1"/>
          </p:cNvSpPr>
          <p:nvPr/>
        </p:nvSpPr>
        <p:spPr bwMode="auto">
          <a:xfrm>
            <a:off x="838200" y="2590800"/>
            <a:ext cx="7543800" cy="2554288"/>
          </a:xfrm>
          <a:prstGeom prst="rect">
            <a:avLst/>
          </a:prstGeom>
          <a:noFill/>
          <a:ln w="9525">
            <a:noFill/>
            <a:miter lim="800000"/>
            <a:headEnd/>
            <a:tailEnd/>
          </a:ln>
        </p:spPr>
        <p:txBody>
          <a:bodyPr anchor="ctr">
            <a:spAutoFit/>
          </a:bodyPr>
          <a:lstStyle/>
          <a:p>
            <a:r>
              <a:rPr lang="en-US" sz="2000">
                <a:solidFill>
                  <a:srgbClr val="002060"/>
                </a:solidFill>
              </a:rPr>
              <a:t>4. Adoption and implementation of policies addressing human well being, particularly health, for the most vulnerable groups -  women and girls, youth,  minorities, the disabled, and older persons</a:t>
            </a:r>
          </a:p>
          <a:p>
            <a:endParaRPr lang="en-US" sz="2000">
              <a:solidFill>
                <a:srgbClr val="002060"/>
              </a:solidFill>
            </a:endParaRPr>
          </a:p>
          <a:p>
            <a:r>
              <a:rPr lang="en-US" sz="2000">
                <a:solidFill>
                  <a:srgbClr val="002060"/>
                </a:solidFill>
              </a:rPr>
              <a:t>5. Attention to education for sustainable development as part of all instruction and capacity building</a:t>
            </a:r>
          </a:p>
          <a:p>
            <a:endParaRPr lang="en-US" sz="2000"/>
          </a:p>
        </p:txBody>
      </p:sp>
      <p:sp>
        <p:nvSpPr>
          <p:cNvPr id="8" name="Rectangle 7"/>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532" name="Title 5"/>
          <p:cNvSpPr>
            <a:spLocks noGrp="1"/>
          </p:cNvSpPr>
          <p:nvPr>
            <p:ph type="title"/>
          </p:nvPr>
        </p:nvSpPr>
        <p:spPr>
          <a:xfrm>
            <a:off x="381000" y="838200"/>
            <a:ext cx="8229600" cy="1143000"/>
          </a:xfrm>
        </p:spPr>
        <p:txBody>
          <a:bodyPr/>
          <a:lstStyle/>
          <a:p>
            <a:pPr eaLnBrk="1" hangingPunct="1"/>
            <a:r>
              <a:rPr lang="en-US" sz="3200" b="1" i="1" smtClean="0">
                <a:solidFill>
                  <a:srgbClr val="0070C0"/>
                </a:solidFill>
              </a:rPr>
              <a:t/>
            </a:r>
            <a:br>
              <a:rPr lang="en-US" sz="3200" b="1" i="1" smtClean="0">
                <a:solidFill>
                  <a:srgbClr val="0070C0"/>
                </a:solidFill>
              </a:rPr>
            </a:br>
            <a:r>
              <a:rPr lang="en-US" sz="3200" b="1" i="1" smtClean="0"/>
              <a:t>Recommendations</a:t>
            </a:r>
            <a:r>
              <a:rPr lang="en-US" sz="3200" b="1" i="1" smtClean="0">
                <a:solidFill>
                  <a:srgbClr val="0070C0"/>
                </a:solidFill>
              </a:rPr>
              <a:t/>
            </a:r>
            <a:br>
              <a:rPr lang="en-US" sz="3200" b="1" i="1" smtClean="0">
                <a:solidFill>
                  <a:srgbClr val="0070C0"/>
                </a:solidFill>
              </a:rPr>
            </a:br>
            <a:r>
              <a:rPr lang="en-US" sz="3200" b="1" i="1" smtClean="0">
                <a:solidFill>
                  <a:srgbClr val="0070C0"/>
                </a:solidFill>
              </a:rPr>
              <a:t> To Address Environmentally-induced Migration </a:t>
            </a:r>
            <a:r>
              <a:rPr lang="en-US" smtClean="0">
                <a:solidFill>
                  <a:srgbClr val="0070C0"/>
                </a:solidFill>
              </a:rPr>
              <a:t/>
            </a:r>
            <a:br>
              <a:rPr lang="en-US" smtClean="0">
                <a:solidFill>
                  <a:srgbClr val="0070C0"/>
                </a:solidFill>
              </a:rPr>
            </a:br>
            <a:endParaRPr lang="en-US" smtClean="0">
              <a:solidFill>
                <a:srgbClr val="0070C0"/>
              </a:solidFill>
            </a:endParaRPr>
          </a:p>
        </p:txBody>
      </p:sp>
      <p:sp>
        <p:nvSpPr>
          <p:cNvPr id="18436" name="Rectangle 4"/>
          <p:cNvSpPr>
            <a:spLocks noChangeArrowheads="1"/>
          </p:cNvSpPr>
          <p:nvPr/>
        </p:nvSpPr>
        <p:spPr bwMode="auto">
          <a:xfrm>
            <a:off x="1066800" y="1982788"/>
            <a:ext cx="7010400" cy="954087"/>
          </a:xfrm>
          <a:prstGeom prst="rect">
            <a:avLst/>
          </a:prstGeom>
          <a:noFill/>
          <a:ln w="9525">
            <a:noFill/>
            <a:miter lim="800000"/>
            <a:headEnd/>
            <a:tailEnd/>
          </a:ln>
          <a:effectLst/>
        </p:spPr>
        <p:txBody>
          <a:bodyPr anchor="ctr">
            <a:spAutoFit/>
          </a:bodyPr>
          <a:lstStyle/>
          <a:p>
            <a:pPr marL="457200" indent="-457200">
              <a:defRPr/>
            </a:pPr>
            <a:endParaRPr lang="en-US" sz="2000" dirty="0">
              <a:latin typeface="Arial" pitchFamily="34" charset="0"/>
              <a:cs typeface="Arial" pitchFamily="34" charset="0"/>
            </a:endParaRPr>
          </a:p>
          <a:p>
            <a:pPr eaLnBrk="0" hangingPunct="0">
              <a:defRPr/>
            </a:pPr>
            <a:r>
              <a:rPr lang="en-US" dirty="0">
                <a:latin typeface="Calibri" pitchFamily="34" charset="0"/>
              </a:rPr>
              <a:t/>
            </a:r>
            <a:br>
              <a:rPr lang="en-US" dirty="0">
                <a:latin typeface="Calibri" pitchFamily="34" charset="0"/>
              </a:rPr>
            </a:br>
            <a:endParaRPr lang="en-US" dirty="0">
              <a:latin typeface="Calibri" pitchFamily="34" charset="0"/>
            </a:endParaRPr>
          </a:p>
        </p:txBody>
      </p:sp>
      <p:sp>
        <p:nvSpPr>
          <p:cNvPr id="22534" name="Rectangle 1"/>
          <p:cNvSpPr>
            <a:spLocks noChangeArrowheads="1"/>
          </p:cNvSpPr>
          <p:nvPr/>
        </p:nvSpPr>
        <p:spPr bwMode="auto">
          <a:xfrm>
            <a:off x="1524000" y="3636963"/>
            <a:ext cx="6096000" cy="646112"/>
          </a:xfrm>
          <a:prstGeom prst="rect">
            <a:avLst/>
          </a:prstGeom>
          <a:noFill/>
          <a:ln w="9525">
            <a:noFill/>
            <a:miter lim="800000"/>
            <a:headEnd/>
            <a:tailEnd/>
          </a:ln>
        </p:spPr>
        <p:txBody>
          <a:bodyPr anchor="ctr">
            <a:spAutoFit/>
          </a:bodyPr>
          <a:lstStyle/>
          <a:p>
            <a:pPr>
              <a:buClr>
                <a:srgbClr val="FF0000"/>
              </a:buClr>
            </a:pPr>
            <a:r>
              <a:rPr lang="en-US">
                <a:latin typeface="Calibri" pitchFamily="34" charset="0"/>
              </a:rPr>
              <a:t/>
            </a:r>
            <a:br>
              <a:rPr lang="en-US">
                <a:latin typeface="Calibri" pitchFamily="34" charset="0"/>
              </a:rPr>
            </a:br>
            <a:endParaRPr lang="en-US">
              <a:latin typeface="Calibri" pitchFamily="34" charset="0"/>
            </a:endParaRPr>
          </a:p>
        </p:txBody>
      </p:sp>
      <p:sp>
        <p:nvSpPr>
          <p:cNvPr id="22535" name="Rectangle 1"/>
          <p:cNvSpPr>
            <a:spLocks noChangeArrowheads="1"/>
          </p:cNvSpPr>
          <p:nvPr/>
        </p:nvSpPr>
        <p:spPr bwMode="auto">
          <a:xfrm>
            <a:off x="762000" y="2052638"/>
            <a:ext cx="7543800" cy="4094162"/>
          </a:xfrm>
          <a:prstGeom prst="rect">
            <a:avLst/>
          </a:prstGeom>
          <a:noFill/>
          <a:ln w="9525">
            <a:noFill/>
            <a:miter lim="800000"/>
            <a:headEnd/>
            <a:tailEnd/>
          </a:ln>
        </p:spPr>
        <p:txBody>
          <a:bodyPr anchor="ctr">
            <a:spAutoFit/>
          </a:bodyPr>
          <a:lstStyle/>
          <a:p>
            <a:r>
              <a:rPr lang="en-US" sz="2000">
                <a:solidFill>
                  <a:srgbClr val="002060"/>
                </a:solidFill>
              </a:rPr>
              <a:t>6.   Measures by States to help migrants struggling with environmental change must address the rate of environmental degradation by such measures as:    </a:t>
            </a:r>
          </a:p>
          <a:p>
            <a:r>
              <a:rPr lang="en-US" sz="2000">
                <a:solidFill>
                  <a:srgbClr val="002060"/>
                </a:solidFill>
              </a:rPr>
              <a:t>                                                            </a:t>
            </a:r>
          </a:p>
          <a:p>
            <a:pPr lvl="1">
              <a:buFontTx/>
              <a:buChar char="-"/>
            </a:pPr>
            <a:r>
              <a:rPr lang="en-US" sz="2000">
                <a:solidFill>
                  <a:srgbClr val="002060"/>
                </a:solidFill>
              </a:rPr>
              <a:t>    reduced emissions of greenhouse gases and  reduced loss of coastal wetlands through conservation laws</a:t>
            </a:r>
          </a:p>
          <a:p>
            <a:pPr lvl="1"/>
            <a:r>
              <a:rPr lang="en-US" sz="2000">
                <a:solidFill>
                  <a:srgbClr val="002060"/>
                </a:solidFill>
              </a:rPr>
              <a:t>                                                                                                        -    reversed deforestation through good land management practices</a:t>
            </a:r>
          </a:p>
          <a:p>
            <a:pPr lvl="1"/>
            <a:r>
              <a:rPr lang="en-US" sz="2000">
                <a:solidFill>
                  <a:srgbClr val="002060"/>
                </a:solidFill>
              </a:rPr>
              <a:t>                               </a:t>
            </a:r>
          </a:p>
          <a:p>
            <a:pPr lvl="1"/>
            <a:r>
              <a:rPr lang="en-US" sz="2000">
                <a:solidFill>
                  <a:srgbClr val="002060"/>
                </a:solidFill>
              </a:rPr>
              <a:t> -    decreased soil erosion through structural measuring and planting</a:t>
            </a:r>
          </a:p>
          <a:p>
            <a:endParaRPr lang="en-US" sz="2000"/>
          </a:p>
        </p:txBody>
      </p:sp>
      <p:sp>
        <p:nvSpPr>
          <p:cNvPr id="22536" name="Rectangle 1"/>
          <p:cNvSpPr>
            <a:spLocks noChangeArrowheads="1"/>
          </p:cNvSpPr>
          <p:nvPr/>
        </p:nvSpPr>
        <p:spPr bwMode="auto">
          <a:xfrm>
            <a:off x="0" y="-47625"/>
            <a:ext cx="184150" cy="552450"/>
          </a:xfrm>
          <a:prstGeom prst="rect">
            <a:avLst/>
          </a:prstGeom>
          <a:noFill/>
          <a:ln w="9525">
            <a:noFill/>
            <a:miter lim="800000"/>
            <a:headEnd/>
            <a:tailEnd/>
          </a:ln>
        </p:spPr>
        <p:txBody>
          <a:bodyPr wrap="none" tIns="0" bIns="0" anchor="ctr">
            <a:spAutoFit/>
          </a:bodyPr>
          <a:lstStyle/>
          <a:p>
            <a:pPr eaLnBrk="0" hangingPunct="0"/>
            <a:r>
              <a:rPr lang="en-US">
                <a:latin typeface="Calibri" pitchFamily="34" charset="0"/>
              </a:rPr>
              <a:t/>
            </a:r>
            <a:br>
              <a:rPr lang="en-US">
                <a:latin typeface="Calibri" pitchFamily="34" charset="0"/>
              </a:rPr>
            </a:br>
            <a:endParaRPr lang="en-US">
              <a:latin typeface="Calibri" pitchFamily="34" charset="0"/>
            </a:endParaRPr>
          </a:p>
        </p:txBody>
      </p:sp>
      <p:sp>
        <p:nvSpPr>
          <p:cNvPr id="11" name="Rectangle 10"/>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556" name="Title 5"/>
          <p:cNvSpPr>
            <a:spLocks noGrp="1"/>
          </p:cNvSpPr>
          <p:nvPr>
            <p:ph type="title"/>
          </p:nvPr>
        </p:nvSpPr>
        <p:spPr>
          <a:xfrm>
            <a:off x="381000" y="838200"/>
            <a:ext cx="8229600" cy="1143000"/>
          </a:xfrm>
        </p:spPr>
        <p:txBody>
          <a:bodyPr/>
          <a:lstStyle/>
          <a:p>
            <a:pPr eaLnBrk="1" hangingPunct="1"/>
            <a:r>
              <a:rPr lang="en-US" sz="3200" b="1" i="1" smtClean="0">
                <a:solidFill>
                  <a:srgbClr val="0070C0"/>
                </a:solidFill>
              </a:rPr>
              <a:t/>
            </a:r>
            <a:br>
              <a:rPr lang="en-US" sz="3200" b="1" i="1" smtClean="0">
                <a:solidFill>
                  <a:srgbClr val="0070C0"/>
                </a:solidFill>
              </a:rPr>
            </a:br>
            <a:r>
              <a:rPr lang="en-US" sz="3200" b="1" i="1" smtClean="0"/>
              <a:t>Recommendations</a:t>
            </a:r>
            <a:r>
              <a:rPr lang="en-US" sz="3200" b="1" i="1" smtClean="0">
                <a:solidFill>
                  <a:srgbClr val="0070C0"/>
                </a:solidFill>
              </a:rPr>
              <a:t/>
            </a:r>
            <a:br>
              <a:rPr lang="en-US" sz="3200" b="1" i="1" smtClean="0">
                <a:solidFill>
                  <a:srgbClr val="0070C0"/>
                </a:solidFill>
              </a:rPr>
            </a:br>
            <a:r>
              <a:rPr lang="en-US" sz="3200" b="1" i="1" smtClean="0">
                <a:solidFill>
                  <a:srgbClr val="0070C0"/>
                </a:solidFill>
              </a:rPr>
              <a:t> To Address Environmentally-induced Migration </a:t>
            </a:r>
            <a:r>
              <a:rPr lang="en-US" smtClean="0">
                <a:solidFill>
                  <a:srgbClr val="0070C0"/>
                </a:solidFill>
              </a:rPr>
              <a:t/>
            </a:r>
            <a:br>
              <a:rPr lang="en-US" smtClean="0">
                <a:solidFill>
                  <a:srgbClr val="0070C0"/>
                </a:solidFill>
              </a:rPr>
            </a:br>
            <a:endParaRPr lang="en-US" smtClean="0">
              <a:solidFill>
                <a:srgbClr val="0070C0"/>
              </a:solidFill>
            </a:endParaRPr>
          </a:p>
        </p:txBody>
      </p:sp>
      <p:sp>
        <p:nvSpPr>
          <p:cNvPr id="18436" name="Rectangle 4"/>
          <p:cNvSpPr>
            <a:spLocks noChangeArrowheads="1"/>
          </p:cNvSpPr>
          <p:nvPr/>
        </p:nvSpPr>
        <p:spPr bwMode="auto">
          <a:xfrm>
            <a:off x="1066800" y="1982788"/>
            <a:ext cx="7010400" cy="954087"/>
          </a:xfrm>
          <a:prstGeom prst="rect">
            <a:avLst/>
          </a:prstGeom>
          <a:noFill/>
          <a:ln w="9525">
            <a:noFill/>
            <a:miter lim="800000"/>
            <a:headEnd/>
            <a:tailEnd/>
          </a:ln>
          <a:effectLst/>
        </p:spPr>
        <p:txBody>
          <a:bodyPr anchor="ctr">
            <a:spAutoFit/>
          </a:bodyPr>
          <a:lstStyle/>
          <a:p>
            <a:pPr marL="457200" indent="-457200">
              <a:defRPr/>
            </a:pPr>
            <a:endParaRPr lang="en-US" sz="2000" dirty="0">
              <a:latin typeface="Arial" pitchFamily="34" charset="0"/>
              <a:cs typeface="Arial" pitchFamily="34" charset="0"/>
            </a:endParaRPr>
          </a:p>
          <a:p>
            <a:pPr eaLnBrk="0" hangingPunct="0">
              <a:defRPr/>
            </a:pPr>
            <a:r>
              <a:rPr lang="en-US" dirty="0">
                <a:latin typeface="Calibri" pitchFamily="34" charset="0"/>
              </a:rPr>
              <a:t/>
            </a:r>
            <a:br>
              <a:rPr lang="en-US" dirty="0">
                <a:latin typeface="Calibri" pitchFamily="34" charset="0"/>
              </a:rPr>
            </a:br>
            <a:endParaRPr lang="en-US" dirty="0">
              <a:latin typeface="Calibri" pitchFamily="34" charset="0"/>
            </a:endParaRPr>
          </a:p>
        </p:txBody>
      </p:sp>
      <p:sp>
        <p:nvSpPr>
          <p:cNvPr id="23558" name="Rectangle 1"/>
          <p:cNvSpPr>
            <a:spLocks noChangeArrowheads="1"/>
          </p:cNvSpPr>
          <p:nvPr/>
        </p:nvSpPr>
        <p:spPr bwMode="auto">
          <a:xfrm>
            <a:off x="1524000" y="3636963"/>
            <a:ext cx="6096000" cy="646112"/>
          </a:xfrm>
          <a:prstGeom prst="rect">
            <a:avLst/>
          </a:prstGeom>
          <a:noFill/>
          <a:ln w="9525">
            <a:noFill/>
            <a:miter lim="800000"/>
            <a:headEnd/>
            <a:tailEnd/>
          </a:ln>
        </p:spPr>
        <p:txBody>
          <a:bodyPr anchor="ctr">
            <a:spAutoFit/>
          </a:bodyPr>
          <a:lstStyle/>
          <a:p>
            <a:pPr>
              <a:buClr>
                <a:srgbClr val="FF0000"/>
              </a:buClr>
            </a:pPr>
            <a:r>
              <a:rPr lang="en-US">
                <a:latin typeface="Calibri" pitchFamily="34" charset="0"/>
              </a:rPr>
              <a:t/>
            </a:r>
            <a:br>
              <a:rPr lang="en-US">
                <a:latin typeface="Calibri" pitchFamily="34" charset="0"/>
              </a:rPr>
            </a:br>
            <a:endParaRPr lang="en-US">
              <a:latin typeface="Calibri" pitchFamily="34" charset="0"/>
            </a:endParaRPr>
          </a:p>
        </p:txBody>
      </p:sp>
      <p:sp>
        <p:nvSpPr>
          <p:cNvPr id="23559" name="Rectangle 1"/>
          <p:cNvSpPr>
            <a:spLocks noChangeArrowheads="1"/>
          </p:cNvSpPr>
          <p:nvPr/>
        </p:nvSpPr>
        <p:spPr bwMode="auto">
          <a:xfrm>
            <a:off x="762000" y="1828800"/>
            <a:ext cx="7543800" cy="4708525"/>
          </a:xfrm>
          <a:prstGeom prst="rect">
            <a:avLst/>
          </a:prstGeom>
          <a:noFill/>
          <a:ln w="9525">
            <a:noFill/>
            <a:miter lim="800000"/>
            <a:headEnd/>
            <a:tailEnd/>
          </a:ln>
        </p:spPr>
        <p:txBody>
          <a:bodyPr anchor="ctr">
            <a:spAutoFit/>
          </a:bodyPr>
          <a:lstStyle/>
          <a:p>
            <a:r>
              <a:rPr lang="en-US" sz="2000" dirty="0"/>
              <a:t>7. Clear and people-centered policies by States addressing mixed population movements, so that the vulnerabilities of these groups do not result in abuse, exploitation and human trafficking </a:t>
            </a:r>
          </a:p>
          <a:p>
            <a:r>
              <a:rPr lang="en-US" sz="2000" dirty="0"/>
              <a:t> </a:t>
            </a:r>
          </a:p>
          <a:p>
            <a:r>
              <a:rPr lang="en-US" sz="2000" dirty="0"/>
              <a:t>8. Finally, if we are serious about proactive approaches to migration </a:t>
            </a:r>
            <a:r>
              <a:rPr lang="en-US" sz="2000" dirty="0" smtClean="0"/>
              <a:t>due to </a:t>
            </a:r>
            <a:r>
              <a:rPr lang="en-US" sz="2000" dirty="0"/>
              <a:t>unsustainable environments, all stakeholders need to pay attention to:</a:t>
            </a:r>
          </a:p>
          <a:p>
            <a:pPr lvl="1"/>
            <a:r>
              <a:rPr lang="en-US" sz="2000" dirty="0"/>
              <a:t>-  good governance</a:t>
            </a:r>
          </a:p>
          <a:p>
            <a:pPr lvl="1"/>
            <a:r>
              <a:rPr lang="en-US" sz="2000" dirty="0"/>
              <a:t>-  debt management</a:t>
            </a:r>
          </a:p>
          <a:p>
            <a:pPr lvl="1"/>
            <a:r>
              <a:rPr lang="en-US" sz="2000" dirty="0"/>
              <a:t>-  enhancing domestic resources</a:t>
            </a:r>
          </a:p>
          <a:p>
            <a:pPr lvl="1"/>
            <a:r>
              <a:rPr lang="en-US" sz="2000" dirty="0"/>
              <a:t>-  ending capital flight to tax havens</a:t>
            </a:r>
          </a:p>
          <a:p>
            <a:pPr lvl="1">
              <a:buFontTx/>
              <a:buChar char="-"/>
            </a:pPr>
            <a:r>
              <a:rPr lang="en-US" sz="2000" dirty="0"/>
              <a:t>  costing and  budgeting using innovative  financing for  </a:t>
            </a:r>
          </a:p>
          <a:p>
            <a:pPr lvl="1"/>
            <a:r>
              <a:rPr lang="en-US" sz="2000" dirty="0"/>
              <a:t>   adaptation and mitigation </a:t>
            </a:r>
          </a:p>
          <a:p>
            <a:pPr lvl="1"/>
            <a:r>
              <a:rPr lang="en-US" sz="2000" dirty="0"/>
              <a:t>-  protection of the environment from commercial exploitation.</a:t>
            </a:r>
          </a:p>
          <a:p>
            <a:endParaRPr lang="en-US" sz="2000" dirty="0"/>
          </a:p>
        </p:txBody>
      </p:sp>
      <p:sp>
        <p:nvSpPr>
          <p:cNvPr id="23560" name="Rectangle 1"/>
          <p:cNvSpPr>
            <a:spLocks noChangeArrowheads="1"/>
          </p:cNvSpPr>
          <p:nvPr/>
        </p:nvSpPr>
        <p:spPr bwMode="auto">
          <a:xfrm>
            <a:off x="0" y="-47625"/>
            <a:ext cx="184150" cy="552450"/>
          </a:xfrm>
          <a:prstGeom prst="rect">
            <a:avLst/>
          </a:prstGeom>
          <a:noFill/>
          <a:ln w="9525">
            <a:noFill/>
            <a:miter lim="800000"/>
            <a:headEnd/>
            <a:tailEnd/>
          </a:ln>
        </p:spPr>
        <p:txBody>
          <a:bodyPr wrap="none" tIns="0" bIns="0" anchor="ctr">
            <a:spAutoFit/>
          </a:bodyPr>
          <a:lstStyle/>
          <a:p>
            <a:pPr eaLnBrk="0" hangingPunct="0"/>
            <a:r>
              <a:rPr lang="en-US">
                <a:latin typeface="Calibri" pitchFamily="34" charset="0"/>
              </a:rPr>
              <a:t/>
            </a:r>
            <a:br>
              <a:rPr lang="en-US">
                <a:latin typeface="Calibri" pitchFamily="34" charset="0"/>
              </a:rPr>
            </a:br>
            <a:endParaRPr lang="en-US">
              <a:latin typeface="Calibri" pitchFamily="34" charset="0"/>
            </a:endParaRPr>
          </a:p>
        </p:txBody>
      </p:sp>
      <p:sp>
        <p:nvSpPr>
          <p:cNvPr id="9" name="Rectangle 8"/>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580" name="TextBox 5"/>
          <p:cNvSpPr txBox="1">
            <a:spLocks noChangeArrowheads="1"/>
          </p:cNvSpPr>
          <p:nvPr/>
        </p:nvSpPr>
        <p:spPr bwMode="auto">
          <a:xfrm>
            <a:off x="2362200" y="2743200"/>
            <a:ext cx="4343400" cy="708025"/>
          </a:xfrm>
          <a:prstGeom prst="rect">
            <a:avLst/>
          </a:prstGeom>
          <a:noFill/>
          <a:ln w="9525">
            <a:noFill/>
            <a:miter lim="800000"/>
            <a:headEnd/>
            <a:tailEnd/>
          </a:ln>
        </p:spPr>
        <p:txBody>
          <a:bodyPr>
            <a:spAutoFit/>
          </a:bodyPr>
          <a:lstStyle/>
          <a:p>
            <a:pPr algn="ctr"/>
            <a:r>
              <a:rPr lang="en-US" sz="4000">
                <a:solidFill>
                  <a:srgbClr val="0070C0"/>
                </a:solidFill>
              </a:rPr>
              <a:t>Thank you</a:t>
            </a:r>
          </a:p>
        </p:txBody>
      </p:sp>
      <p:sp>
        <p:nvSpPr>
          <p:cNvPr id="7" name="Rectangle 6"/>
          <p:cNvSpPr/>
          <p:nvPr/>
        </p:nvSpPr>
        <p:spPr>
          <a:xfrm>
            <a:off x="0" y="304800"/>
            <a:ext cx="9144000" cy="76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TextBox 6"/>
          <p:cNvSpPr txBox="1"/>
          <p:nvPr/>
        </p:nvSpPr>
        <p:spPr>
          <a:xfrm>
            <a:off x="685800" y="1219200"/>
            <a:ext cx="7772400" cy="4246563"/>
          </a:xfrm>
          <a:prstGeom prst="rect">
            <a:avLst/>
          </a:prstGeom>
          <a:noFill/>
        </p:spPr>
        <p:txBody>
          <a:bodyPr>
            <a:spAutoFit/>
          </a:bodyPr>
          <a:lstStyle/>
          <a:p>
            <a:pPr algn="ctr">
              <a:defRPr/>
            </a:pPr>
            <a:r>
              <a:rPr lang="en-US" sz="3600" dirty="0">
                <a:solidFill>
                  <a:srgbClr val="0070C0"/>
                </a:solidFill>
              </a:rPr>
              <a:t>Discussion</a:t>
            </a:r>
          </a:p>
          <a:p>
            <a:pPr algn="ctr">
              <a:defRPr/>
            </a:pPr>
            <a:endParaRPr lang="en-US" dirty="0"/>
          </a:p>
          <a:p>
            <a:pPr marL="342900" indent="-342900">
              <a:buFontTx/>
              <a:buAutoNum type="arabicPeriod"/>
              <a:defRPr/>
            </a:pPr>
            <a:r>
              <a:rPr lang="en-US" dirty="0"/>
              <a:t>Is there general agreement with the thrust of this draft discussion paper?</a:t>
            </a:r>
          </a:p>
          <a:p>
            <a:pPr marL="1257300" lvl="2" indent="-342900">
              <a:buFont typeface="Arial" pitchFamily="34" charset="0"/>
              <a:buChar char="•"/>
              <a:defRPr/>
            </a:pPr>
            <a:r>
              <a:rPr lang="en-US" dirty="0"/>
              <a:t>Would you propose any substantial additions/deletions to the paper?</a:t>
            </a:r>
          </a:p>
          <a:p>
            <a:pPr marL="1257300" lvl="2" indent="-342900">
              <a:buFont typeface="Arial" pitchFamily="34" charset="0"/>
              <a:buChar char="•"/>
              <a:defRPr/>
            </a:pPr>
            <a:endParaRPr lang="en-US" dirty="0"/>
          </a:p>
          <a:p>
            <a:pPr marL="342900" indent="-342900">
              <a:buFont typeface="+mj-lt"/>
              <a:buAutoNum type="arabicPeriod"/>
              <a:defRPr/>
            </a:pPr>
            <a:r>
              <a:rPr lang="en-US" dirty="0"/>
              <a:t>Is there general agreement with the thrust of the recommendations?</a:t>
            </a:r>
          </a:p>
          <a:p>
            <a:pPr marL="1257300" lvl="2" indent="-342900">
              <a:buFont typeface="Arial" pitchFamily="34" charset="0"/>
              <a:buChar char="•"/>
              <a:defRPr/>
            </a:pPr>
            <a:r>
              <a:rPr lang="en-US" dirty="0"/>
              <a:t>Would you propose any substantial additions/deletions?</a:t>
            </a:r>
          </a:p>
          <a:p>
            <a:pPr marL="1257300" lvl="2" indent="-342900">
              <a:buFont typeface="Arial" pitchFamily="34" charset="0"/>
              <a:buChar char="•"/>
              <a:defRPr/>
            </a:pPr>
            <a:r>
              <a:rPr lang="en-US" dirty="0"/>
              <a:t>Should the recommendations be prioritized somehow?</a:t>
            </a:r>
          </a:p>
          <a:p>
            <a:pPr marL="1257300" lvl="2" indent="-342900">
              <a:buFont typeface="Arial" pitchFamily="34" charset="0"/>
              <a:buChar char="•"/>
              <a:defRPr/>
            </a:pPr>
            <a:r>
              <a:rPr lang="en-US" dirty="0"/>
              <a:t>Are 8 too many? </a:t>
            </a:r>
          </a:p>
          <a:p>
            <a:pPr marL="1257300" lvl="2" indent="-342900">
              <a:buFont typeface="Arial" pitchFamily="34" charset="0"/>
              <a:buChar char="•"/>
              <a:defRPr/>
            </a:pPr>
            <a:endParaRPr lang="en-US" dirty="0"/>
          </a:p>
          <a:p>
            <a:pPr marL="342900" indent="-342900">
              <a:defRPr/>
            </a:pPr>
            <a:endParaRPr lang="en-US" dirty="0"/>
          </a:p>
          <a:p>
            <a:pPr marL="1714500" lvl="3" indent="-342900">
              <a:buFont typeface="Arial" pitchFamily="34" charset="0"/>
              <a:buChar char="•"/>
              <a:defRPr/>
            </a:pPr>
            <a:endParaRPr lang="en-US" dirty="0"/>
          </a:p>
        </p:txBody>
      </p:sp>
      <p:pic>
        <p:nvPicPr>
          <p:cNvPr id="8" name="Picture 1" descr="C:\Users\Joe Foley\Desktop\ScreenHunter_01 Apr. 24 10.13.gif"/>
          <p:cNvPicPr>
            <a:picLocks noChangeAspect="1" noChangeArrowheads="1"/>
          </p:cNvPicPr>
          <p:nvPr/>
        </p:nvPicPr>
        <p:blipFill>
          <a:blip r:embed="rId2" cstate="print"/>
          <a:srcRect/>
          <a:stretch>
            <a:fillRect/>
          </a:stretch>
        </p:blipFill>
        <p:spPr bwMode="auto">
          <a:xfrm>
            <a:off x="6248400" y="4343400"/>
            <a:ext cx="1828800" cy="1418756"/>
          </a:xfrm>
          <a:prstGeom prst="rect">
            <a:avLst/>
          </a:prstGeom>
        </p:spPr>
        <p:style>
          <a:lnRef idx="0">
            <a:schemeClr val="accent6"/>
          </a:lnRef>
          <a:fillRef idx="3">
            <a:schemeClr val="accent6"/>
          </a:fillRef>
          <a:effectRef idx="3">
            <a:schemeClr val="accent6"/>
          </a:effectRef>
          <a:fontRef idx="minor">
            <a:schemeClr val="lt1"/>
          </a:fontRef>
        </p:style>
      </p:pic>
      <p:sp>
        <p:nvSpPr>
          <p:cNvPr id="9" name="Rectangle 8"/>
          <p:cNvSpPr/>
          <p:nvPr/>
        </p:nvSpPr>
        <p:spPr>
          <a:xfrm>
            <a:off x="0" y="304800"/>
            <a:ext cx="9144000" cy="76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6400800"/>
            <a:ext cx="914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502</TotalTime>
  <Words>1286</Words>
  <Application>Microsoft Office PowerPoint</Application>
  <PresentationFormat>On-screen Show (4:3)</PresentationFormat>
  <Paragraphs>129</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Wingdings</vt:lpstr>
      <vt:lpstr>Times New Roman</vt:lpstr>
      <vt:lpstr>PMingLiU</vt:lpstr>
      <vt:lpstr>Office Theme</vt:lpstr>
      <vt:lpstr>Environmentally-induced Migration (EIM) Discussion and Recommendations  May 10, 2012</vt:lpstr>
      <vt:lpstr>Environmentally-induced Migration (EIM)   1. Introduction 2. Realities 3. Concerns 4. Recommendations </vt:lpstr>
      <vt:lpstr>Slide 3</vt:lpstr>
      <vt:lpstr>Slide 4</vt:lpstr>
      <vt:lpstr>Slide 5</vt:lpstr>
      <vt:lpstr>Slide 6</vt:lpstr>
      <vt:lpstr>Environmentally-induced Migration (EIM)</vt:lpstr>
      <vt:lpstr>Slide 8</vt:lpstr>
      <vt:lpstr>Realities of Environmentally-induced Migration  </vt:lpstr>
      <vt:lpstr>Realities of Environmentally-induced Migration  </vt:lpstr>
      <vt:lpstr>Slide 11</vt:lpstr>
      <vt:lpstr>Concerns about Environmentally-induced Migration </vt:lpstr>
      <vt:lpstr>Concerns about Environmentally-induced Migration  </vt:lpstr>
      <vt:lpstr>Slide 14</vt:lpstr>
      <vt:lpstr>Slide 15</vt:lpstr>
      <vt:lpstr>Slide 16</vt:lpstr>
      <vt:lpstr> Recommendations To Address Environmentally-induced Migration  </vt:lpstr>
      <vt:lpstr> Recommendations  To Address Environmentally-induced Migration  </vt:lpstr>
      <vt:lpstr> Recommendations To Address Environmentally-induced Migration  </vt:lpstr>
      <vt:lpstr> Recommendations  Address Environmentally-induced Migration  </vt:lpstr>
      <vt:lpstr> Recommendations  To Address Environmentally-induced Migration  </vt:lpstr>
      <vt:lpstr> Recommendations  To Address Environmentally-induced Migration  </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Joe Foley</dc:creator>
  <cp:lastModifiedBy>sdunne</cp:lastModifiedBy>
  <cp:revision>46</cp:revision>
  <dcterms:created xsi:type="dcterms:W3CDTF">2012-04-24T14:21:26Z</dcterms:created>
  <dcterms:modified xsi:type="dcterms:W3CDTF">2012-05-21T13:28:59Z</dcterms:modified>
</cp:coreProperties>
</file>